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6256000" cy="9144000"/>
  <p:notesSz cx="9144000" cy="16256000"/>
  <p:embeddedFontLst>
    <p:embeddedFont>
      <p:font typeface="Noto Sans SC" charset="-122" pitchFamily="34"/>
      <p:regular r:id="rId19"/>
    </p:embeddedFont>
    <p:embeddedFont>
      <p:font typeface="Noto Serif SC" charset="-122" pitchFamily="34"/>
      <p:regular r:id="rId20"/>
    </p:embeddedFont>
    <p:embeddedFont>
      <p:font typeface="Manrope" charset="-122" pitchFamily="34"/>
      <p:regular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Relationship Id="rId19" Type="http://schemas.openxmlformats.org/officeDocument/2006/relationships/font" Target="fonts/font1.fntdata"/><Relationship Id="rId20" Type="http://schemas.openxmlformats.org/officeDocument/2006/relationships/font" Target="fonts/font2.fntdata"/><Relationship Id="rId21" Type="http://schemas.openxmlformats.org/officeDocument/2006/relationships/font" Target="fonts/font3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好，今天我们讨论新西兰金融准入，先分清登记，再判断牌照。本简报由仁港永胜（香港）有限公司拟定；唐上永（唐生），业务经理，提供专业讲解。资料核查日是二〇二六年十一月六日，内容用于一般参考，不是个别法律意见。接下来，我们先看四个监管维度，再看金融服务的商业分类和人员结构，随后讨论从零申请需要准备什么，以及收购公司时应如何尽调、设置交割条件和交接运营。请大家带着一个问题听：我们真正要做的业务，是否落在这个主体已经具备的权限之内？登记、许可和公司股权，是三个需要分别核对的问题，不能只凭名称就把它们当成同一件事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这一页可以看成四道不同的核对题。第一，FSPR回答登记主体是谁、申报哪些服务；它由Companies Office管理，FSP号码不是经营牌照，也不是政府背书。第二，FMA关注实质许可和市场行为，要结合业务、产品及客户，判断是否需要许可，或是否适用有效豁免。第三，RBNZ关注审慎准入，银行、保险和非银行存款机构，要分别核对资本、适格性与现行制度。第四，反洗钱由DIA统一监督，涉及风险评估、客户尽调和报告，但这些义务本身不授予金融经营权限。对同一个业务，这四个维度可能同时适用。我们不能因为已经登记，就跳过许可判断；也不能因为完成了反洗钱安排，就认为产品和客户范围没有限制。正确顺序，是先说清真实业务，再逐项核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里列出的十二个商业类别，是帮助我们定位业务的目录，并不是十二种完全相同的证书。前六类是金融建议提供者、衍生品发行商、集合投资计划管理人、全权投资管理提供者、股权众筹服务商，以及P2P借贷服务商。后六类是受限计划独立受托人、金融产品监督人、金融产品市场营运商、金融机构行为许可，也就是CoFI、消费信贷提供者，以及金融基准管理人。大家不必只记简称，更重要的是对照自己实际开展的活动。众筹、P2P和金融基准有可申请的许可路径，但不能因此推断所有底层活动一律强制持牌。市场营运商和监督人又有各自的法定机制。因此，看到某一类别或某一许可，仍要继续看它覆盖什么业务，而不是把它理解成可以经营所有金融服务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AP的三个Class，区分的是由谁、以什么结构提供建议，不是资本等级。Class一，个人可以自行给建议；实体可以直接提供数字建议，或者只使用一名直接受聘顾问，而且这名顾问须是唯一董事，或两名董事之一。这一类没有指定代表和授权机构。这里的单顾问结构，不能只理解成目前团队里刚好只有一个人，还要核对直接受聘和董事安排。Class二可以使用多名金融顾问，实体持牌人也可以覆盖列名的授权机构，但间接受聘安排须获准，而且不包括指定代表。Class三可以增加指定代表；受聘实体和复杂结构，仍须由具体许可条件支持，并不因此成为全金融业务授权。这里还要分清身份：个人金融顾问登记不等于FAP许可，授权机构必须在实际许可下列名覆盖，指定代表则由FAP控制，没有独立的指定代表牌照。选择Class之前，先把团队和受聘关系画清楚，再把每一个角色对应到实际许可条件，不能只凭Class名称判断可以怎样聘人、怎样给建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的二十项，是商业业务索引，不是法例的二十个主项，也不是法定穷尽清单。前五项是金融建议、客户资金及财产服务、投资组合管理、信贷合同债权人、金钱或价值转移。第六至第十项是支付工具发行与管理、金融担保、外币兑换、代客金融产品或外汇交易，以及远期外汇合约。第十一至第十五项是金融产品发售人、发行人、投资管理人、注册投资计划管理人和全权投资管理。最后五项是衍生品发行商、众筹或P2P指定中介服务、金融产品市场营运商、保险承保，以及银行和非银行吸收存款。列得完整，是为了方便找业务，不是说每一项都对应一张牌照。这些条目有拆分、合并和重叠，要回到FSP法第五条及登记规则做映射；线上字段数量也不等于这里的二十项，勾选服务并不会产生许可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提醒我们，业务目录之外还有更细的身份。个人顾问要有登记和有效的FAP受聘关联，关联期限不能理解成没有覆盖也可以营业的宽限。授权机构须受列名许可和条件覆盖，而且并非只在FAP服务中出现，所以要看具体列名，不能只看集团名称。Mobile trader说的是法定流动售货商，不是手机应用、移动支付或任意电商。客户资产服务要区分零售与批发、托管与非托管，计划和全权投资管理的托管还要另判；看到托管两个字，不能立即推定所有客户资产服务都已覆盖。指定代表、间接受聘中间人、受聘实体和授权机构，是不同角色，不能互换。审计师及机构、认可机构、退休村监督、气候披露、金融市场基础设施和批发投资，也有各自的监管身份，不能统称为FAP的附加牌照。最后，第五条ma项现行同类服务仅涉及集合投资计划管理、全权投资管理和衍生品；n项只是保留规定权。批发身份、有效豁免和免登记，不能互相推导。判断时，要把自己属于哪一种身份、适用哪一种规则分别说清楚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虚拟资产、外汇和汇款，不能只按平台名称判断。虚拟资产或钱包，要看代币赋予什么权利，以及是否提供兑换、转移和托管，再映射登记和反洗钱要求；还可能触发金融产品或FMA许可，不能把登记称为通用VASP牌照。普通现货外币兑换，通常没有独立的FMA市场服务牌照，但FSPR和反洗钱是否适用仍要另判，也不会自动覆盖保证金或远期业务。单纯汇款通常没有单独的FMA牌照，却仍要分别核查资金或价值转移登记、反洗钱、银行合作和境外许可。至于零售受规管的衍生品发行，通常需要衍生品许可，远期外汇和加密衍生品不能用现货登记替代所需许可。因此，讨论一个交易平台之前，先画产品权利和资金流；名字相似，面对的监管要求可能完全不同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一页请大家把三个日期分开。二〇二六年七月一日，消费信贷监管已经转交FMA，DIA统一反洗钱监督也已经生效。旧提供者不是只凭过去的身份就自动适用过渡，仍要符合过渡条件；新进入者通常需要申请。到了本简报的核查日，也就是十一月六日，消费信贷标准条件改革仍然属于咨询，不是已经生效的许可条件，所以现行法和个别许可条件要继续遵守。十二月五日，才是还款豁免安排、延长保修取消权等指定条款的另行生效时间，在核查日它们仍属未来。我们不能把整部修法都写成七月已经实施，也不能把咨询当作现行条件。看旧公司资料时，同样要留意：过渡资格不是新申请人的通行证，旧Commerce Commission认证也不能直接当作当前通用牌照。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从零申请，可以用九个维度逐项盘点。第一是业务与资金流，讲清产品权利、服务功能，以及由谁签约和收款。第二是客户与地域，区分零售、批发和新西兰经营联系。第三是股权与控制，说明申请实体、最终受益人和集团控制链。这三项先把业务和主体说清楚。第四是人员与治理，包括董事、高管、顾问和合规职责。第五是地址与运营，证明真实联系、场所和经营能力。第六是资本与预算，看财务资源、流动性及持续预算。这三项回答谁负责、在哪里做、如何持续经营。第七是资产与系统，交代客户资金、外包及业务连续性。第八是合规与客户，包括反洗钱、争议解决机制、披露、投诉和合同。第九是申请与维护，准备证明、费用和持续报告安排。重点不是把九格填满就算完成，而是每一格都有与业务相符的材料和能力，材料之间也能相互对应。自测准备度帮助找缺口，不是获牌概率，更不是审批承诺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收购尽调可以按三层逐步加深，但这里的A、B、C不是公司信用评级。A级是FSPR登记公司，要核查登记状态和申报服务，也要看实际场所、新西兰联系、反洗钱、争议解决机制、征费，以及是否有注销或异议。B级是FMA持牌主体，在A级的基础上，再查许可范围、关键人员、持续资源、违规投诉、客户资产和控制变更。C级涉及RBNZ审慎监管，再核查银行、保险或非银行存款机构资格，以及资本、偿付能力、适格股东和控制权要求。这三层不是各看一张证书就结束，财税、负债担保、诉讼、客户资产和银行权限都要穿透核对。对买方来说，登记状态只是起点，真正需要判断的是主体目前能做什么，已有责任是什么，以及交易之后能否按适用要求继续运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购买股份和把牌照交给新法人，是两回事。FSP法第十条规定登记不可转让；股权交割可以保留同一法人，但把资产转到新法人，不能沿用原来的FSP号码。交易从意向和保密协议开始，先核实卖方权限与标的法人，再开放资料、开展尽调。到了股份买卖协议，要写清陈述保证、赔偿和风险分配。先决条件尤其要具体：适用制度要求监管批准还是通知，合同是否需要同意，银行客户身份核查是否已经确认，都应分别处理。不是所有交易都有同一种事前批准，通知也不等于审批；需要批准的，不能用通知替代。通知的适用事项和安排也要按规则核对，不能为了交割方便就统一改写成批准。随后，股份登记、付款和授权交接须符合协议条件，运营交接还要落实监管变更、人员、账户、系统及后续维护。股权交割是流程中的一步，不代表账户、人员和系统已经全部完成交接。不能一概先转股、后补手续，要让具体许可和审慎制度决定交割安排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最后这一页，不必把网址逐个抄下来，简报里的链接可以点击。七个入口各有用途：FMA官网看监管与公告，持牌机构查询核对主体和许可，金融科技指引帮助分析服务功能；FSPR登记册看状态和服务，登记准备页面核对适用性；RBNZ官网看审慎制度，FSP法正文核对分类和登记不可转让的规则。办理之前，还要复核现行法例、未合并修订、具体许可及豁免。大家可以先完成在线自测，再准备业务说明、资金流和股权图。带着这些资料，与仁港永胜（香港）有限公司的唐上永，也就是唐生，讨论申请还是收购，以及还缺哪些证据。页面有唐生的邮箱和电话，方便会后联系。这次讲解希望帮助大家把问题问清楚、把下一步准备做扎实，不保证审批或交易结果。谢谢各位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2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ma.govt.nz/" TargetMode="External"/><Relationship Id="rId3" Type="http://schemas.openxmlformats.org/officeDocument/2006/relationships/hyperlink" Target="https://www.fma.govt.nz/business/licensed-providers/" TargetMode="External"/><Relationship Id="rId4" Type="http://schemas.openxmlformats.org/officeDocument/2006/relationships/hyperlink" Target="https://www.fma.govt.nz/business/focus-areas/innovation/regulatory-and-licensing-requirements/" TargetMode="External"/><Relationship Id="rId5" Type="http://schemas.openxmlformats.org/officeDocument/2006/relationships/hyperlink" Target="https://fsp-register.companiesoffice.govt.nz/" TargetMode="External"/><Relationship Id="rId6" Type="http://schemas.openxmlformats.org/officeDocument/2006/relationships/hyperlink" Target="https://fsp-register.companiesoffice.govt.nz/help-centre/registering-a-financial-service-provider-fsp/preparing-to-register/" TargetMode="External"/><Relationship Id="rId7" Type="http://schemas.openxmlformats.org/officeDocument/2006/relationships/hyperlink" Target="https://www.rbnz.govt.nz/" TargetMode="External"/><Relationship Id="rId8" Type="http://schemas.openxmlformats.org/officeDocument/2006/relationships/hyperlink" Target="https://www.legislation.govt.nz/act/public/2008/0097/latest/whole.html" TargetMode="External"/><Relationship Id="rId9" Type="http://schemas.openxmlformats.org/officeDocument/2006/relationships/hyperlink" Target="mailto:Drew@sfc8.com" TargetMode="External"/><Relationship Id="rId10" Type="http://schemas.openxmlformats.org/officeDocument/2006/relationships/hyperlink" Target="https://fma-nz.com/assessment" TargetMode="External"/><Relationship Id="rId11" Type="http://schemas.openxmlformats.org/officeDocument/2006/relationships/hyperlink" Target="https://fma-nz.com/contact" TargetMode="External"/><Relationship Id="rId12" Type="http://schemas.openxmlformats.org/officeDocument/2006/relationships/hyperlink" Target="https://fma-nz.com/resources" TargetMode="External"/><Relationship Id="rId1" Type="http://schemas.openxmlformats.org/officeDocument/2006/relationships/image" Target="../media/image-1-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ackground-image" descr="preencoded.png">    </p:cNvPr>
          <p:cNvPicPr>
            <a:picLocks noChangeAspect="1"/>
          </p:cNvPicPr>
          <p:nvPr/>
        </p:nvPicPr>
        <p:blipFill>
          <a:blip r:embed="rId1"/>
          <a:srcRect l="11898" r="11898" t="0" b="0"/>
          <a:stretch/>
        </p:blipFill>
        <p:spPr>
          <a:xfrm>
            <a:off x="0" y="0"/>
            <a:ext cx="16256000" cy="9144000"/>
          </a:xfrm>
          <a:prstGeom prst="rect">
            <a:avLst/>
          </a:prstGeom>
        </p:spPr>
      </p:pic>
      <p:sp>
        <p:nvSpPr>
          <p:cNvPr id="4" name="background-mask"/>
          <p:cNvSpPr/>
          <p:nvPr/>
        </p:nvSpPr>
        <p:spPr>
          <a:xfrm>
            <a:off x="0" y="0"/>
            <a:ext cx="16256000" cy="9144000"/>
          </a:xfrm>
          <a:prstGeom prst="rect">
            <a:avLst/>
          </a:prstGeom>
          <a:solidFill>
            <a:srgbClr val="102D40">
              <a:alpha val="82000"/>
            </a:srgbClr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5" name="cover-image-1" descr="preencoded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812800" y="609600"/>
            <a:ext cx="1066800" cy="1066800"/>
          </a:xfrm>
          <a:prstGeom prst="rect">
            <a:avLst/>
          </a:prstGeom>
        </p:spPr>
      </p:pic>
      <p:sp>
        <p:nvSpPr>
          <p:cNvPr id="6" name="cover-text-2"/>
          <p:cNvSpPr/>
          <p:nvPr/>
        </p:nvSpPr>
        <p:spPr>
          <a:xfrm>
            <a:off x="2171700" y="774700"/>
            <a:ext cx="11684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2400" dirty="0"/>
          </a:p>
        </p:txBody>
      </p:sp>
      <p:sp>
        <p:nvSpPr>
          <p:cNvPr id="7" name="cover-text-3"/>
          <p:cNvSpPr/>
          <p:nvPr/>
        </p:nvSpPr>
        <p:spPr>
          <a:xfrm>
            <a:off x="2197100" y="1346200"/>
            <a:ext cx="11684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RENGANGYONGSHENG (HONG KONG) LIMITED</a:t>
            </a:r>
            <a:endParaRPr lang="en-US" sz="1400" dirty="0"/>
          </a:p>
        </p:txBody>
      </p:sp>
      <p:sp>
        <p:nvSpPr>
          <p:cNvPr id="8" name="cover-text-4"/>
          <p:cNvSpPr/>
          <p:nvPr/>
        </p:nvSpPr>
        <p:spPr>
          <a:xfrm>
            <a:off x="812800" y="2540000"/>
            <a:ext cx="13843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NEW ZEALAND · FINANCIAL LICENSING &amp; ACQUISITIONS</a:t>
            </a:r>
            <a:endParaRPr lang="en-US" sz="1900" dirty="0"/>
          </a:p>
        </p:txBody>
      </p:sp>
      <p:sp>
        <p:nvSpPr>
          <p:cNvPr id="9" name="cover-text-5"/>
          <p:cNvSpPr/>
          <p:nvPr/>
        </p:nvSpPr>
        <p:spPr>
          <a:xfrm>
            <a:off x="812800" y="3238500"/>
            <a:ext cx="14224000" cy="17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51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新西兰金融准入</a:t>
            </a:r>
            <a:endParaRPr lang="en-US" sz="5100" dirty="0"/>
          </a:p>
          <a:p>
            <a:pPr algn="l" indent="0" marL="0">
              <a:buNone/>
            </a:pPr>
            <a:r>
              <a:rPr lang="en-US" altLang="en-US" sz="51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先分清登记，再判断牌照。</a:t>
            </a:r>
            <a:endParaRPr lang="en-US" sz="5100" dirty="0"/>
          </a:p>
        </p:txBody>
      </p:sp>
      <p:sp>
        <p:nvSpPr>
          <p:cNvPr id="10" name="cover-text-6"/>
          <p:cNvSpPr/>
          <p:nvPr/>
        </p:nvSpPr>
        <p:spPr>
          <a:xfrm>
            <a:off x="863600" y="5194300"/>
            <a:ext cx="13970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FMA / FSPR 业务分类与持牌公司收购要点</a:t>
            </a:r>
            <a:endParaRPr lang="en-US" sz="2400" dirty="0"/>
          </a:p>
        </p:txBody>
      </p:sp>
      <p:sp>
        <p:nvSpPr>
          <p:cNvPr id="11" name="cover-shape-7"/>
          <p:cNvSpPr/>
          <p:nvPr/>
        </p:nvSpPr>
        <p:spPr>
          <a:xfrm>
            <a:off x="990600" y="6477000"/>
            <a:ext cx="114300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2" name="cover-shape-8"/>
          <p:cNvSpPr/>
          <p:nvPr/>
        </p:nvSpPr>
        <p:spPr>
          <a:xfrm>
            <a:off x="825500" y="6311900"/>
            <a:ext cx="355600" cy="3556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3" name="cover-shape-9"/>
          <p:cNvSpPr/>
          <p:nvPr/>
        </p:nvSpPr>
        <p:spPr>
          <a:xfrm>
            <a:off x="6337300" y="6311900"/>
            <a:ext cx="355600" cy="3556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4" name="cover-shape-10"/>
          <p:cNvSpPr/>
          <p:nvPr/>
        </p:nvSpPr>
        <p:spPr>
          <a:xfrm>
            <a:off x="12153900" y="6311900"/>
            <a:ext cx="355600" cy="3556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5" name="cover-text-11"/>
          <p:cNvSpPr/>
          <p:nvPr/>
        </p:nvSpPr>
        <p:spPr>
          <a:xfrm>
            <a:off x="812800" y="6908800"/>
            <a:ext cx="44450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识别业务与监管身份</a:t>
            </a:r>
            <a:endParaRPr lang="en-US" sz="2000" dirty="0"/>
          </a:p>
        </p:txBody>
      </p:sp>
      <p:sp>
        <p:nvSpPr>
          <p:cNvPr id="16" name="cover-text-12"/>
          <p:cNvSpPr/>
          <p:nvPr/>
        </p:nvSpPr>
        <p:spPr>
          <a:xfrm>
            <a:off x="6324600" y="6908800"/>
            <a:ext cx="48260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盘点材料与经营能力</a:t>
            </a:r>
            <a:endParaRPr lang="en-US" sz="2000" dirty="0"/>
          </a:p>
        </p:txBody>
      </p:sp>
      <p:sp>
        <p:nvSpPr>
          <p:cNvPr id="17" name="cover-text-13"/>
          <p:cNvSpPr/>
          <p:nvPr/>
        </p:nvSpPr>
        <p:spPr>
          <a:xfrm>
            <a:off x="12128500" y="6908800"/>
            <a:ext cx="33655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决定申请或收购</a:t>
            </a:r>
            <a:endParaRPr lang="en-US" sz="2000" dirty="0"/>
          </a:p>
        </p:txBody>
      </p:sp>
      <p:sp>
        <p:nvSpPr>
          <p:cNvPr id="18" name="cover-shape-14"/>
          <p:cNvSpPr/>
          <p:nvPr/>
        </p:nvSpPr>
        <p:spPr>
          <a:xfrm>
            <a:off x="812800" y="7950200"/>
            <a:ext cx="14630400" cy="9144"/>
          </a:xfrm>
          <a:prstGeom prst="line">
            <a:avLst/>
          </a:prstGeom>
          <a:ln w="12700">
            <a:solidFill>
              <a:srgbClr val="D1AD77">
                <a:alpha val="40000"/>
              </a:srgbClr>
            </a:solidFill>
            <a:prstDash val="solid"/>
          </a:ln>
        </p:spPr>
      </p:sp>
      <p:sp>
        <p:nvSpPr>
          <p:cNvPr id="19" name="cover-text-15"/>
          <p:cNvSpPr/>
          <p:nvPr/>
        </p:nvSpPr>
        <p:spPr>
          <a:xfrm>
            <a:off x="812800" y="8178800"/>
            <a:ext cx="13970000" cy="5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 拟定 · 唐上永（唐生）业务经理 提供专业讲解</a:t>
            </a:r>
            <a:endParaRPr lang="en-US" sz="1400" dirty="0"/>
          </a:p>
          <a:p>
            <a:pPr algn="l" indent="0" marL="0">
              <a:spcBef>
                <a:spcPts val="500"/>
              </a:spcBef>
              <a:buNone/>
            </a:pPr>
            <a:r>
              <a:rPr lang="en-US" altLang="en-US" sz="12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2026.11.06核查 · 一般合规信息，不代替个案法律意见或监管批准</a:t>
            </a:r>
            <a:endParaRPr lang="en-US" sz="1400" dirty="0"/>
          </a:p>
        </p:txBody>
      </p:sp>
      <p:sp>
        <p:nvSpPr>
          <p:cNvPr id="20" name="cover-text-16"/>
          <p:cNvSpPr/>
          <p:nvPr/>
        </p:nvSpPr>
        <p:spPr>
          <a:xfrm>
            <a:off x="14859000" y="81788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amework-text-1"/>
          <p:cNvSpPr/>
          <p:nvPr/>
        </p:nvSpPr>
        <p:spPr>
          <a:xfrm>
            <a:off x="812800" y="482600"/>
            <a:ext cx="12573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/ REGULATORY RESPONSIBILITIES</a:t>
            </a:r>
            <a:endParaRPr lang="en-US" sz="1400" dirty="0"/>
          </a:p>
        </p:txBody>
      </p:sp>
      <p:pic>
        <p:nvPicPr>
          <p:cNvPr id="4" name="framework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framework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一个业务，四道独立核对。</a:t>
            </a:r>
            <a:endParaRPr lang="en-US" sz="3600" dirty="0"/>
          </a:p>
        </p:txBody>
      </p:sp>
      <p:sp>
        <p:nvSpPr>
          <p:cNvPr id="6" name="framework-text-4"/>
          <p:cNvSpPr/>
          <p:nvPr/>
        </p:nvSpPr>
        <p:spPr>
          <a:xfrm>
            <a:off x="812800" y="2070100"/>
            <a:ext cx="145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登记不是许可；完成反洗钱，也不会自动取得金融经营权限。</a:t>
            </a:r>
            <a:endParaRPr lang="en-US" sz="2000" dirty="0"/>
          </a:p>
        </p:txBody>
      </p:sp>
      <p:sp>
        <p:nvSpPr>
          <p:cNvPr id="7" name="framework-shape-5"/>
          <p:cNvSpPr/>
          <p:nvPr/>
        </p:nvSpPr>
        <p:spPr>
          <a:xfrm>
            <a:off x="812800" y="3340100"/>
            <a:ext cx="2692400" cy="2844800"/>
          </a:xfrm>
          <a:prstGeom prst="roundRect">
            <a:avLst>
              <a:gd name="adj" fmla="val 3774"/>
            </a:avLst>
          </a:prstGeom>
          <a:solidFill>
            <a:srgbClr val="102D40"/>
          </a:solidFill>
          <a:ln/>
        </p:spPr>
      </p:sp>
      <p:sp>
        <p:nvSpPr>
          <p:cNvPr id="8" name="framework-text-6"/>
          <p:cNvSpPr/>
          <p:nvPr/>
        </p:nvSpPr>
        <p:spPr>
          <a:xfrm>
            <a:off x="1117600" y="3683000"/>
            <a:ext cx="2082800" cy="213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真实业务</a:t>
            </a:r>
            <a:endParaRPr lang="en-US" sz="2500" dirty="0"/>
          </a:p>
          <a:p>
            <a:pPr algn="l" indent="0" marL="0">
              <a:spcBef>
                <a:spcPts val="20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产品权利</a:t>
            </a:r>
            <a:endParaRPr lang="en-US" sz="2500" dirty="0"/>
          </a:p>
          <a:p>
            <a:pPr algn="l" indent="0" marL="0">
              <a:spcBef>
                <a:spcPts val="7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客户与地域</a:t>
            </a:r>
            <a:endParaRPr lang="en-US" sz="2500" dirty="0"/>
          </a:p>
          <a:p>
            <a:pPr algn="l" indent="0" marL="0">
              <a:spcBef>
                <a:spcPts val="7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合同与资金流</a:t>
            </a:r>
            <a:endParaRPr lang="en-US" sz="2500" dirty="0"/>
          </a:p>
        </p:txBody>
      </p:sp>
      <p:sp>
        <p:nvSpPr>
          <p:cNvPr id="9" name="framework-shape-7"/>
          <p:cNvSpPr/>
          <p:nvPr/>
        </p:nvSpPr>
        <p:spPr>
          <a:xfrm>
            <a:off x="3505200" y="4762500"/>
            <a:ext cx="8382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10" name="framework-shape-8"/>
          <p:cNvSpPr/>
          <p:nvPr/>
        </p:nvSpPr>
        <p:spPr>
          <a:xfrm>
            <a:off x="4356100" y="3302000"/>
            <a:ext cx="9144" cy="2959100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1" name="framework-shape-9"/>
          <p:cNvSpPr/>
          <p:nvPr/>
        </p:nvSpPr>
        <p:spPr>
          <a:xfrm>
            <a:off x="4356100" y="3390900"/>
            <a:ext cx="4445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2" name="framework-shape-10"/>
          <p:cNvSpPr/>
          <p:nvPr/>
        </p:nvSpPr>
        <p:spPr>
          <a:xfrm>
            <a:off x="4356100" y="4318000"/>
            <a:ext cx="4445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3" name="framework-shape-11"/>
          <p:cNvSpPr/>
          <p:nvPr/>
        </p:nvSpPr>
        <p:spPr>
          <a:xfrm>
            <a:off x="4356100" y="5245100"/>
            <a:ext cx="4445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4" name="framework-shape-12"/>
          <p:cNvSpPr/>
          <p:nvPr/>
        </p:nvSpPr>
        <p:spPr>
          <a:xfrm>
            <a:off x="4356100" y="6172200"/>
            <a:ext cx="4445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</a:ln>
        </p:spPr>
      </p:sp>
      <p:sp>
        <p:nvSpPr>
          <p:cNvPr id="15" name="framework-shape-13"/>
          <p:cNvSpPr/>
          <p:nvPr/>
        </p:nvSpPr>
        <p:spPr>
          <a:xfrm>
            <a:off x="4813300" y="2870200"/>
            <a:ext cx="10617200" cy="9144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6" name="framework-shape-14"/>
          <p:cNvSpPr/>
          <p:nvPr/>
        </p:nvSpPr>
        <p:spPr>
          <a:xfrm>
            <a:off x="4813300" y="3911600"/>
            <a:ext cx="10617200" cy="9144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7" name="framework-shape-15"/>
          <p:cNvSpPr/>
          <p:nvPr/>
        </p:nvSpPr>
        <p:spPr>
          <a:xfrm>
            <a:off x="4813300" y="4953000"/>
            <a:ext cx="10617200" cy="9144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8" name="framework-shape-16"/>
          <p:cNvSpPr/>
          <p:nvPr/>
        </p:nvSpPr>
        <p:spPr>
          <a:xfrm>
            <a:off x="4813300" y="5994400"/>
            <a:ext cx="10617200" cy="914400"/>
          </a:xfrm>
          <a:prstGeom prst="roundRect">
            <a:avLst>
              <a:gd name="adj" fmla="val 11111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9" name="framework-text-17"/>
          <p:cNvSpPr/>
          <p:nvPr/>
        </p:nvSpPr>
        <p:spPr>
          <a:xfrm>
            <a:off x="5092700" y="3073400"/>
            <a:ext cx="215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FSPR 登记</a:t>
            </a:r>
            <a:endParaRPr lang="en-US" sz="2600" dirty="0"/>
          </a:p>
        </p:txBody>
      </p:sp>
      <p:sp>
        <p:nvSpPr>
          <p:cNvPr id="20" name="framework-text-18"/>
          <p:cNvSpPr/>
          <p:nvPr/>
        </p:nvSpPr>
        <p:spPr>
          <a:xfrm>
            <a:off x="7696200" y="3060700"/>
            <a:ext cx="73406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Companies Office：主体是谁、登记哪些服务；号码不等于牌照。</a:t>
            </a:r>
            <a:endParaRPr lang="en-US" sz="1800" dirty="0"/>
          </a:p>
        </p:txBody>
      </p:sp>
      <p:sp>
        <p:nvSpPr>
          <p:cNvPr id="21" name="framework-text-19"/>
          <p:cNvSpPr/>
          <p:nvPr/>
        </p:nvSpPr>
        <p:spPr>
          <a:xfrm>
            <a:off x="5092700" y="4114800"/>
            <a:ext cx="215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FMA 许可</a:t>
            </a:r>
            <a:endParaRPr lang="en-US" sz="2600" dirty="0"/>
          </a:p>
        </p:txBody>
      </p:sp>
      <p:sp>
        <p:nvSpPr>
          <p:cNvPr id="22" name="framework-text-20"/>
          <p:cNvSpPr/>
          <p:nvPr/>
        </p:nvSpPr>
        <p:spPr>
          <a:xfrm>
            <a:off x="7696200" y="4102100"/>
            <a:ext cx="73406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按业务、金融产品与客户判断许可、个别条件及有效豁免。</a:t>
            </a:r>
            <a:endParaRPr lang="en-US" sz="1800" dirty="0"/>
          </a:p>
        </p:txBody>
      </p:sp>
      <p:sp>
        <p:nvSpPr>
          <p:cNvPr id="23" name="framework-text-21"/>
          <p:cNvSpPr/>
          <p:nvPr/>
        </p:nvSpPr>
        <p:spPr>
          <a:xfrm>
            <a:off x="5092700" y="515620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RBNZ 审慎</a:t>
            </a:r>
            <a:endParaRPr lang="en-US" sz="2600" dirty="0"/>
          </a:p>
        </p:txBody>
      </p:sp>
      <p:sp>
        <p:nvSpPr>
          <p:cNvPr id="24" name="framework-text-22"/>
          <p:cNvSpPr/>
          <p:nvPr/>
        </p:nvSpPr>
        <p:spPr>
          <a:xfrm>
            <a:off x="7696200" y="5143500"/>
            <a:ext cx="73406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银行、保险、非银行存款机构：资格、资本与控制要求分别核对。</a:t>
            </a:r>
            <a:endParaRPr lang="en-US" sz="1800" dirty="0"/>
          </a:p>
        </p:txBody>
      </p:sp>
      <p:sp>
        <p:nvSpPr>
          <p:cNvPr id="25" name="framework-text-23"/>
          <p:cNvSpPr/>
          <p:nvPr/>
        </p:nvSpPr>
        <p:spPr>
          <a:xfrm>
            <a:off x="5092700" y="6197600"/>
            <a:ext cx="2159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6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DIA · AML</a:t>
            </a:r>
            <a:endParaRPr lang="en-US" sz="2600" dirty="0"/>
          </a:p>
        </p:txBody>
      </p:sp>
      <p:sp>
        <p:nvSpPr>
          <p:cNvPr id="26" name="framework-text-24"/>
          <p:cNvSpPr/>
          <p:nvPr/>
        </p:nvSpPr>
        <p:spPr>
          <a:xfrm>
            <a:off x="7696200" y="6184900"/>
            <a:ext cx="73406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风险评估、客户尽调、监测与申报；不赋予金融业务权限。</a:t>
            </a:r>
            <a:endParaRPr lang="en-US" sz="1800" dirty="0"/>
          </a:p>
        </p:txBody>
      </p:sp>
      <p:sp>
        <p:nvSpPr>
          <p:cNvPr id="27" name="framework-text-25"/>
          <p:cNvSpPr/>
          <p:nvPr/>
        </p:nvSpPr>
        <p:spPr>
          <a:xfrm>
            <a:off x="4813300" y="7239000"/>
            <a:ext cx="10668000" cy="4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结论：逐项核对，不能用其中一层替代另一层。</a:t>
            </a:r>
            <a:endParaRPr lang="en-US" sz="2100" dirty="0"/>
          </a:p>
        </p:txBody>
      </p:sp>
      <p:sp>
        <p:nvSpPr>
          <p:cNvPr id="28" name="framework-shape-26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9" name="framework-text-27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依据FSPR / FMA / RBNZ / DIA官方规则</a:t>
            </a:r>
            <a:endParaRPr lang="en-US" sz="1400" dirty="0"/>
          </a:p>
        </p:txBody>
      </p:sp>
      <p:sp>
        <p:nvSpPr>
          <p:cNvPr id="30" name="framework-text-28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ma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/ FMA BUSINESS CATEGORIES</a:t>
            </a:r>
            <a:endParaRPr lang="en-US" sz="1400" dirty="0"/>
          </a:p>
        </p:txBody>
      </p:sp>
      <p:pic>
        <p:nvPicPr>
          <p:cNvPr id="4" name="fma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fma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十二个商业类别，按业务找准入口。</a:t>
            </a:r>
            <a:endParaRPr lang="en-US" sz="3600" dirty="0"/>
          </a:p>
        </p:txBody>
      </p:sp>
      <p:sp>
        <p:nvSpPr>
          <p:cNvPr id="6" name="fma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这是业务目录，不是十二种相同条件的证书，也不是通用金融授权。</a:t>
            </a:r>
            <a:endParaRPr lang="en-US" sz="2000" dirty="0"/>
          </a:p>
        </p:txBody>
      </p:sp>
      <p:sp>
        <p:nvSpPr>
          <p:cNvPr id="7" name="fma-shape-5"/>
          <p:cNvSpPr/>
          <p:nvPr/>
        </p:nvSpPr>
        <p:spPr>
          <a:xfrm>
            <a:off x="812800" y="2882900"/>
            <a:ext cx="4673600" cy="4140200"/>
          </a:xfrm>
          <a:prstGeom prst="roundRect">
            <a:avLst>
              <a:gd name="adj" fmla="val 2454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8" name="fma-shape-6"/>
          <p:cNvSpPr/>
          <p:nvPr/>
        </p:nvSpPr>
        <p:spPr>
          <a:xfrm>
            <a:off x="5791200" y="2882900"/>
            <a:ext cx="4673600" cy="4140200"/>
          </a:xfrm>
          <a:prstGeom prst="roundRect">
            <a:avLst>
              <a:gd name="adj" fmla="val 2454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9" name="fma-shape-7"/>
          <p:cNvSpPr/>
          <p:nvPr/>
        </p:nvSpPr>
        <p:spPr>
          <a:xfrm>
            <a:off x="10769600" y="2882900"/>
            <a:ext cx="4673600" cy="4140200"/>
          </a:xfrm>
          <a:prstGeom prst="roundRect">
            <a:avLst>
              <a:gd name="adj" fmla="val 2454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0" name="fma-shape-8"/>
          <p:cNvSpPr/>
          <p:nvPr/>
        </p:nvSpPr>
        <p:spPr>
          <a:xfrm>
            <a:off x="812800" y="2882900"/>
            <a:ext cx="4673600" cy="88900"/>
          </a:xfrm>
          <a:prstGeom prst="roundRect">
            <a:avLst>
              <a:gd name="adj" fmla="val 42857"/>
            </a:avLst>
          </a:prstGeom>
          <a:solidFill>
            <a:srgbClr val="D1AD77"/>
          </a:solidFill>
          <a:ln/>
        </p:spPr>
      </p:sp>
      <p:sp>
        <p:nvSpPr>
          <p:cNvPr id="11" name="fma-shape-9"/>
          <p:cNvSpPr/>
          <p:nvPr/>
        </p:nvSpPr>
        <p:spPr>
          <a:xfrm>
            <a:off x="5791200" y="2882900"/>
            <a:ext cx="4673600" cy="88900"/>
          </a:xfrm>
          <a:prstGeom prst="roundRect">
            <a:avLst>
              <a:gd name="adj" fmla="val 42857"/>
            </a:avLst>
          </a:prstGeom>
          <a:solidFill>
            <a:srgbClr val="D1AD77"/>
          </a:solidFill>
          <a:ln/>
        </p:spPr>
      </p:sp>
      <p:sp>
        <p:nvSpPr>
          <p:cNvPr id="12" name="fma-shape-10"/>
          <p:cNvSpPr/>
          <p:nvPr/>
        </p:nvSpPr>
        <p:spPr>
          <a:xfrm>
            <a:off x="10769600" y="2882900"/>
            <a:ext cx="4673600" cy="88900"/>
          </a:xfrm>
          <a:prstGeom prst="roundRect">
            <a:avLst>
              <a:gd name="adj" fmla="val 42857"/>
            </a:avLst>
          </a:prstGeom>
          <a:solidFill>
            <a:srgbClr val="D1AD77"/>
          </a:solidFill>
          <a:ln/>
        </p:spPr>
      </p:sp>
      <p:sp>
        <p:nvSpPr>
          <p:cNvPr id="13" name="fma-text-11"/>
          <p:cNvSpPr/>
          <p:nvPr/>
        </p:nvSpPr>
        <p:spPr>
          <a:xfrm>
            <a:off x="1117600" y="3289300"/>
            <a:ext cx="4064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建议与投资管理</a:t>
            </a:r>
            <a:endParaRPr lang="en-US" sz="2500" dirty="0"/>
          </a:p>
        </p:txBody>
      </p:sp>
      <p:sp>
        <p:nvSpPr>
          <p:cNvPr id="14" name="fma-text-12"/>
          <p:cNvSpPr/>
          <p:nvPr/>
        </p:nvSpPr>
        <p:spPr>
          <a:xfrm>
            <a:off x="6096000" y="3289300"/>
            <a:ext cx="4064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产品与融资平台</a:t>
            </a:r>
            <a:endParaRPr lang="en-US" sz="2500" dirty="0"/>
          </a:p>
        </p:txBody>
      </p:sp>
      <p:sp>
        <p:nvSpPr>
          <p:cNvPr id="15" name="fma-text-13"/>
          <p:cNvSpPr/>
          <p:nvPr/>
        </p:nvSpPr>
        <p:spPr>
          <a:xfrm>
            <a:off x="11074400" y="3289300"/>
            <a:ext cx="4064000" cy="48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机构与市场监督</a:t>
            </a:r>
            <a:endParaRPr lang="en-US" sz="2500" dirty="0"/>
          </a:p>
        </p:txBody>
      </p:sp>
      <p:sp>
        <p:nvSpPr>
          <p:cNvPr id="16" name="fma-text-14"/>
          <p:cNvSpPr/>
          <p:nvPr/>
        </p:nvSpPr>
        <p:spPr>
          <a:xfrm>
            <a:off x="1117600" y="4051300"/>
            <a:ext cx="406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FAP 金融建议提供者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MIS 集合投资计划管理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DIMS 全权投资管理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受限计划独立受托人</a:t>
            </a:r>
            <a:endParaRPr lang="en-US" sz="2000" dirty="0"/>
          </a:p>
        </p:txBody>
      </p:sp>
      <p:sp>
        <p:nvSpPr>
          <p:cNvPr id="17" name="fma-text-15"/>
          <p:cNvSpPr/>
          <p:nvPr/>
        </p:nvSpPr>
        <p:spPr>
          <a:xfrm>
            <a:off x="6096000" y="4051300"/>
            <a:ext cx="406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衍生品发行商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股权众筹服务商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P2P 借贷服务商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 消费信贷提供者</a:t>
            </a:r>
            <a:endParaRPr lang="en-US" sz="2000" dirty="0"/>
          </a:p>
        </p:txBody>
      </p:sp>
      <p:sp>
        <p:nvSpPr>
          <p:cNvPr id="18" name="fma-text-16"/>
          <p:cNvSpPr/>
          <p:nvPr/>
        </p:nvSpPr>
        <p:spPr>
          <a:xfrm>
            <a:off x="11074400" y="4051300"/>
            <a:ext cx="4064000" cy="271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00"/>
              </a:lnSpc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金融产品监督人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金融产品市场营运商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 CoFI 金融机构行为</a:t>
            </a:r>
            <a:endParaRPr lang="en-US" sz="2000" dirty="0"/>
          </a:p>
          <a:p>
            <a:pPr algn="l" indent="0" marL="0">
              <a:lnSpc>
                <a:spcPts val="2800"/>
              </a:lnSpc>
              <a:spcBef>
                <a:spcPts val="1800"/>
              </a:spcBef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 金融基准管理人</a:t>
            </a:r>
            <a:endParaRPr lang="en-US" sz="2000" dirty="0"/>
          </a:p>
        </p:txBody>
      </p:sp>
      <p:sp>
        <p:nvSpPr>
          <p:cNvPr id="19" name="fma-text-17"/>
          <p:cNvSpPr/>
          <p:nvPr/>
        </p:nvSpPr>
        <p:spPr>
          <a:xfrm>
            <a:off x="812800" y="7327900"/>
            <a:ext cx="145669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7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众筹、P2P及基准有可申请许可路径；市场与监督人另有法定机制。须继续核查强制适用、许可范围及条件。</a:t>
            </a:r>
            <a:endParaRPr lang="en-US" sz="1700" dirty="0"/>
          </a:p>
        </p:txBody>
      </p:sp>
      <p:sp>
        <p:nvSpPr>
          <p:cNvPr id="20" name="fma-shape-18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1" name="fma-text-19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完整申请条件与官方来源见网站逐项指南</a:t>
            </a:r>
            <a:endParaRPr lang="en-US" sz="1400" dirty="0"/>
          </a:p>
        </p:txBody>
      </p:sp>
      <p:sp>
        <p:nvSpPr>
          <p:cNvPr id="22" name="fma-text-20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ap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/ FAP PEOPLE &amp; PERMISSIONS</a:t>
            </a:r>
            <a:endParaRPr lang="en-US" sz="1400" dirty="0"/>
          </a:p>
        </p:txBody>
      </p:sp>
      <p:pic>
        <p:nvPicPr>
          <p:cNvPr id="4" name="fap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fap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FAP三Class：先画人员结构。</a:t>
            </a:r>
            <a:endParaRPr lang="en-US" sz="3600" dirty="0"/>
          </a:p>
        </p:txBody>
      </p:sp>
      <p:sp>
        <p:nvSpPr>
          <p:cNvPr id="6" name="fap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区别在建议提供方式和受聘关系，不在公司规模或资本等级。</a:t>
            </a:r>
            <a:endParaRPr lang="en-US" sz="2000" dirty="0"/>
          </a:p>
        </p:txBody>
      </p:sp>
      <p:sp>
        <p:nvSpPr>
          <p:cNvPr id="7" name="fap-shape-5"/>
          <p:cNvSpPr/>
          <p:nvPr/>
        </p:nvSpPr>
        <p:spPr>
          <a:xfrm>
            <a:off x="5651500" y="2984500"/>
            <a:ext cx="9144" cy="4279900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8" name="fap-shape-6"/>
          <p:cNvSpPr/>
          <p:nvPr/>
        </p:nvSpPr>
        <p:spPr>
          <a:xfrm>
            <a:off x="10629900" y="2984500"/>
            <a:ext cx="9144" cy="4279900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9" name="fap-text-7"/>
          <p:cNvSpPr/>
          <p:nvPr/>
        </p:nvSpPr>
        <p:spPr>
          <a:xfrm>
            <a:off x="812800" y="2997200"/>
            <a:ext cx="4318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1</a:t>
            </a:r>
            <a:endParaRPr lang="en-US" sz="3600" dirty="0"/>
          </a:p>
        </p:txBody>
      </p:sp>
      <p:sp>
        <p:nvSpPr>
          <p:cNvPr id="10" name="fap-text-8"/>
          <p:cNvSpPr/>
          <p:nvPr/>
        </p:nvSpPr>
        <p:spPr>
          <a:xfrm>
            <a:off x="5956300" y="2997200"/>
            <a:ext cx="4318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2</a:t>
            </a:r>
            <a:endParaRPr lang="en-US" sz="3600" dirty="0"/>
          </a:p>
        </p:txBody>
      </p:sp>
      <p:sp>
        <p:nvSpPr>
          <p:cNvPr id="11" name="fap-text-9"/>
          <p:cNvSpPr/>
          <p:nvPr/>
        </p:nvSpPr>
        <p:spPr>
          <a:xfrm>
            <a:off x="10972800" y="2997200"/>
            <a:ext cx="431800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CLASS 3</a:t>
            </a:r>
            <a:endParaRPr lang="en-US" sz="3600" dirty="0"/>
          </a:p>
        </p:txBody>
      </p:sp>
      <p:sp>
        <p:nvSpPr>
          <p:cNvPr id="12" name="fap-shape-10"/>
          <p:cNvSpPr/>
          <p:nvPr/>
        </p:nvSpPr>
        <p:spPr>
          <a:xfrm>
            <a:off x="2171700" y="3975100"/>
            <a:ext cx="990600" cy="990600"/>
          </a:xfrm>
          <a:prstGeom prst="ellipse">
            <a:avLst/>
          </a:prstGeom>
          <a:solidFill>
            <a:srgbClr val="102D40"/>
          </a:solidFill>
          <a:ln/>
        </p:spPr>
      </p:sp>
      <p:sp>
        <p:nvSpPr>
          <p:cNvPr id="13" name="fap-text-11"/>
          <p:cNvSpPr/>
          <p:nvPr/>
        </p:nvSpPr>
        <p:spPr>
          <a:xfrm>
            <a:off x="2171700" y="3975100"/>
            <a:ext cx="990600" cy="99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FAP</a:t>
            </a:r>
            <a:endParaRPr lang="en-US" sz="2000" dirty="0"/>
          </a:p>
        </p:txBody>
      </p:sp>
      <p:sp>
        <p:nvSpPr>
          <p:cNvPr id="14" name="fap-shape-12"/>
          <p:cNvSpPr/>
          <p:nvPr/>
        </p:nvSpPr>
        <p:spPr>
          <a:xfrm>
            <a:off x="6515100" y="3975100"/>
            <a:ext cx="889000" cy="889000"/>
          </a:xfrm>
          <a:prstGeom prst="ellipse">
            <a:avLst/>
          </a:prstGeom>
          <a:solidFill>
            <a:srgbClr val="102D40"/>
          </a:solidFill>
          <a:ln/>
        </p:spPr>
      </p:sp>
      <p:sp>
        <p:nvSpPr>
          <p:cNvPr id="15" name="fap-shape-13"/>
          <p:cNvSpPr/>
          <p:nvPr/>
        </p:nvSpPr>
        <p:spPr>
          <a:xfrm>
            <a:off x="7861300" y="3975100"/>
            <a:ext cx="889000" cy="889000"/>
          </a:xfrm>
          <a:prstGeom prst="ellipse">
            <a:avLst/>
          </a:prstGeom>
          <a:solidFill>
            <a:srgbClr val="102D40"/>
          </a:solidFill>
          <a:ln/>
        </p:spPr>
      </p:sp>
      <p:sp>
        <p:nvSpPr>
          <p:cNvPr id="16" name="fap-shape-14"/>
          <p:cNvSpPr/>
          <p:nvPr/>
        </p:nvSpPr>
        <p:spPr>
          <a:xfrm>
            <a:off x="9207500" y="3975100"/>
            <a:ext cx="889000" cy="8890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7" name="fap-text-15"/>
          <p:cNvSpPr/>
          <p:nvPr/>
        </p:nvSpPr>
        <p:spPr>
          <a:xfrm>
            <a:off x="65151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FA</a:t>
            </a:r>
            <a:endParaRPr lang="en-US" sz="2000" dirty="0"/>
          </a:p>
        </p:txBody>
      </p:sp>
      <p:sp>
        <p:nvSpPr>
          <p:cNvPr id="18" name="fap-text-16"/>
          <p:cNvSpPr/>
          <p:nvPr/>
        </p:nvSpPr>
        <p:spPr>
          <a:xfrm>
            <a:off x="78613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FA</a:t>
            </a:r>
            <a:endParaRPr lang="en-US" sz="2000" dirty="0"/>
          </a:p>
        </p:txBody>
      </p:sp>
      <p:sp>
        <p:nvSpPr>
          <p:cNvPr id="19" name="fap-text-17"/>
          <p:cNvSpPr/>
          <p:nvPr/>
        </p:nvSpPr>
        <p:spPr>
          <a:xfrm>
            <a:off x="92075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AE</a:t>
            </a:r>
            <a:endParaRPr lang="en-US" sz="2000" dirty="0"/>
          </a:p>
        </p:txBody>
      </p:sp>
      <p:sp>
        <p:nvSpPr>
          <p:cNvPr id="20" name="fap-shape-18"/>
          <p:cNvSpPr/>
          <p:nvPr/>
        </p:nvSpPr>
        <p:spPr>
          <a:xfrm>
            <a:off x="11417300" y="3975100"/>
            <a:ext cx="889000" cy="889000"/>
          </a:xfrm>
          <a:prstGeom prst="ellipse">
            <a:avLst/>
          </a:prstGeom>
          <a:solidFill>
            <a:srgbClr val="102D40"/>
          </a:solidFill>
          <a:ln/>
        </p:spPr>
      </p:sp>
      <p:sp>
        <p:nvSpPr>
          <p:cNvPr id="21" name="fap-shape-19"/>
          <p:cNvSpPr/>
          <p:nvPr/>
        </p:nvSpPr>
        <p:spPr>
          <a:xfrm>
            <a:off x="12763500" y="3975100"/>
            <a:ext cx="889000" cy="8890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22" name="fap-shape-20"/>
          <p:cNvSpPr/>
          <p:nvPr/>
        </p:nvSpPr>
        <p:spPr>
          <a:xfrm>
            <a:off x="14109700" y="3975100"/>
            <a:ext cx="889000" cy="8890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23" name="fap-text-21"/>
          <p:cNvSpPr/>
          <p:nvPr/>
        </p:nvSpPr>
        <p:spPr>
          <a:xfrm>
            <a:off x="114173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FA</a:t>
            </a:r>
            <a:endParaRPr lang="en-US" sz="2000" dirty="0"/>
          </a:p>
        </p:txBody>
      </p:sp>
      <p:sp>
        <p:nvSpPr>
          <p:cNvPr id="24" name="fap-text-22"/>
          <p:cNvSpPr/>
          <p:nvPr/>
        </p:nvSpPr>
        <p:spPr>
          <a:xfrm>
            <a:off x="127635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NR</a:t>
            </a:r>
            <a:endParaRPr lang="en-US" sz="2000" dirty="0"/>
          </a:p>
        </p:txBody>
      </p:sp>
      <p:sp>
        <p:nvSpPr>
          <p:cNvPr id="25" name="fap-text-23"/>
          <p:cNvSpPr/>
          <p:nvPr/>
        </p:nvSpPr>
        <p:spPr>
          <a:xfrm>
            <a:off x="14109700" y="3975100"/>
            <a:ext cx="889000" cy="88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NR</a:t>
            </a:r>
            <a:endParaRPr lang="en-US" sz="2000" dirty="0"/>
          </a:p>
        </p:txBody>
      </p:sp>
      <p:sp>
        <p:nvSpPr>
          <p:cNvPr id="26" name="fap-text-24"/>
          <p:cNvSpPr/>
          <p:nvPr/>
        </p:nvSpPr>
        <p:spPr>
          <a:xfrm>
            <a:off x="812800" y="5245100"/>
            <a:ext cx="4381500" cy="19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个人自行建议，或实体直接数字建议。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单一直接受聘顾问须符合董事安排。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无指定代表与授权机构。</a:t>
            </a:r>
            <a:endParaRPr lang="en-US" sz="1800" dirty="0"/>
          </a:p>
        </p:txBody>
      </p:sp>
      <p:sp>
        <p:nvSpPr>
          <p:cNvPr id="27" name="fap-text-25"/>
          <p:cNvSpPr/>
          <p:nvPr/>
        </p:nvSpPr>
        <p:spPr>
          <a:xfrm>
            <a:off x="5956300" y="5245100"/>
            <a:ext cx="4356100" cy="19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多名金融顾问。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实体持牌人可覆盖列名授权机构。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间接受聘须获准；不含指定代表。</a:t>
            </a:r>
            <a:endParaRPr lang="en-US" sz="1800" dirty="0"/>
          </a:p>
        </p:txBody>
      </p:sp>
      <p:sp>
        <p:nvSpPr>
          <p:cNvPr id="28" name="fap-text-26"/>
          <p:cNvSpPr/>
          <p:nvPr/>
        </p:nvSpPr>
        <p:spPr>
          <a:xfrm>
            <a:off x="10972800" y="5245100"/>
            <a:ext cx="4368800" cy="19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2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可增加指定代表。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复杂受聘结构须获具体条件支持。</a:t>
            </a:r>
            <a:endParaRPr lang="en-US" sz="1800" dirty="0"/>
          </a:p>
          <a:p>
            <a:pPr algn="l" indent="0" marL="0">
              <a:lnSpc>
                <a:spcPts val="2520"/>
              </a:lnSpc>
              <a:spcBef>
                <a:spcPts val="12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不等于全金融业务授权。</a:t>
            </a:r>
            <a:endParaRPr lang="en-US" sz="1800" dirty="0"/>
          </a:p>
        </p:txBody>
      </p:sp>
      <p:sp>
        <p:nvSpPr>
          <p:cNvPr id="29" name="fap-text-27"/>
          <p:cNvSpPr/>
          <p:nvPr/>
        </p:nvSpPr>
        <p:spPr>
          <a:xfrm>
            <a:off x="812800" y="7467600"/>
            <a:ext cx="14605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FA＝金融顾问；AE＝列名授权机构；NR＝指定代表。角色示意不是完整许可条件，个人登记不能代替FAP许可。</a:t>
            </a:r>
            <a:endParaRPr lang="en-US" sz="1600" dirty="0"/>
          </a:p>
        </p:txBody>
      </p:sp>
      <p:sp>
        <p:nvSpPr>
          <p:cNvPr id="30" name="fap-shape-28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31" name="fap-text-29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FMA正式FAP三Class说明及个别许可条件</a:t>
            </a:r>
            <a:endParaRPr lang="en-US" sz="1400" dirty="0"/>
          </a:p>
        </p:txBody>
      </p:sp>
      <p:sp>
        <p:nvSpPr>
          <p:cNvPr id="32" name="fap-text-30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spr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/ FSPR BUSINESS INDEX</a:t>
            </a:r>
            <a:endParaRPr lang="en-US" sz="1400" dirty="0"/>
          </a:p>
        </p:txBody>
      </p:sp>
      <p:pic>
        <p:nvPicPr>
          <p:cNvPr id="4" name="fspr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fspr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二十个业务索引，不是二十张牌照。</a:t>
            </a:r>
            <a:endParaRPr lang="en-US" sz="3600" dirty="0"/>
          </a:p>
        </p:txBody>
      </p:sp>
      <p:sp>
        <p:nvSpPr>
          <p:cNvPr id="6" name="fspr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商业分组有拆分、合并与重叠；实际服务回到FSP Act第5条及登记规则映射。</a:t>
            </a:r>
            <a:endParaRPr lang="en-US" sz="2000" dirty="0"/>
          </a:p>
        </p:txBody>
      </p:sp>
      <p:sp>
        <p:nvSpPr>
          <p:cNvPr id="7" name="fspr-shape-5"/>
          <p:cNvSpPr/>
          <p:nvPr/>
        </p:nvSpPr>
        <p:spPr>
          <a:xfrm>
            <a:off x="812800" y="2959100"/>
            <a:ext cx="3429000" cy="415290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8" name="fspr-shape-6"/>
          <p:cNvSpPr/>
          <p:nvPr/>
        </p:nvSpPr>
        <p:spPr>
          <a:xfrm>
            <a:off x="4546600" y="2959100"/>
            <a:ext cx="3429000" cy="415290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9" name="fspr-shape-7"/>
          <p:cNvSpPr/>
          <p:nvPr/>
        </p:nvSpPr>
        <p:spPr>
          <a:xfrm>
            <a:off x="8280400" y="2959100"/>
            <a:ext cx="3429000" cy="415290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0" name="fspr-shape-8"/>
          <p:cNvSpPr/>
          <p:nvPr/>
        </p:nvSpPr>
        <p:spPr>
          <a:xfrm>
            <a:off x="12014200" y="2959100"/>
            <a:ext cx="3429000" cy="415290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1" name="fspr-text-9"/>
          <p:cNvSpPr/>
          <p:nvPr/>
        </p:nvSpPr>
        <p:spPr>
          <a:xfrm>
            <a:off x="1066800" y="3251200"/>
            <a:ext cx="2921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建议、资产与资金流</a:t>
            </a:r>
            <a:endParaRPr lang="en-US" sz="2100" dirty="0"/>
          </a:p>
        </p:txBody>
      </p:sp>
      <p:sp>
        <p:nvSpPr>
          <p:cNvPr id="12" name="fspr-text-10"/>
          <p:cNvSpPr/>
          <p:nvPr/>
        </p:nvSpPr>
        <p:spPr>
          <a:xfrm>
            <a:off x="4800600" y="3251200"/>
            <a:ext cx="2921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支付、担保与外汇</a:t>
            </a:r>
            <a:endParaRPr lang="en-US" sz="2100" dirty="0"/>
          </a:p>
        </p:txBody>
      </p:sp>
      <p:sp>
        <p:nvSpPr>
          <p:cNvPr id="13" name="fspr-text-11"/>
          <p:cNvSpPr/>
          <p:nvPr/>
        </p:nvSpPr>
        <p:spPr>
          <a:xfrm>
            <a:off x="8534400" y="3251200"/>
            <a:ext cx="2921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产品与投资管理</a:t>
            </a:r>
            <a:endParaRPr lang="en-US" sz="2100" dirty="0"/>
          </a:p>
        </p:txBody>
      </p:sp>
      <p:sp>
        <p:nvSpPr>
          <p:cNvPr id="14" name="fspr-text-12"/>
          <p:cNvSpPr/>
          <p:nvPr/>
        </p:nvSpPr>
        <p:spPr>
          <a:xfrm>
            <a:off x="12268200" y="3251200"/>
            <a:ext cx="2921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平台与金融机构</a:t>
            </a:r>
            <a:endParaRPr lang="en-US" sz="2100" dirty="0"/>
          </a:p>
        </p:txBody>
      </p:sp>
      <p:sp>
        <p:nvSpPr>
          <p:cNvPr id="15" name="fspr-shape-13"/>
          <p:cNvSpPr/>
          <p:nvPr/>
        </p:nvSpPr>
        <p:spPr>
          <a:xfrm>
            <a:off x="1066800" y="3924300"/>
            <a:ext cx="2921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6" name="fspr-shape-14"/>
          <p:cNvSpPr/>
          <p:nvPr/>
        </p:nvSpPr>
        <p:spPr>
          <a:xfrm>
            <a:off x="4800600" y="3924300"/>
            <a:ext cx="2921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7" name="fspr-shape-15"/>
          <p:cNvSpPr/>
          <p:nvPr/>
        </p:nvSpPr>
        <p:spPr>
          <a:xfrm>
            <a:off x="8534400" y="3924300"/>
            <a:ext cx="2921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8" name="fspr-shape-16"/>
          <p:cNvSpPr/>
          <p:nvPr/>
        </p:nvSpPr>
        <p:spPr>
          <a:xfrm>
            <a:off x="12268200" y="3924300"/>
            <a:ext cx="2921000" cy="9144"/>
          </a:xfrm>
          <a:prstGeom prst="line">
            <a:avLst/>
          </a:prstGeom>
          <a:ln w="12700">
            <a:solidFill>
              <a:srgbClr val="D1AD77"/>
            </a:solidFill>
            <a:prstDash val="solid"/>
          </a:ln>
        </p:spPr>
      </p:sp>
      <p:sp>
        <p:nvSpPr>
          <p:cNvPr id="19" name="fspr-text-17"/>
          <p:cNvSpPr/>
          <p:nvPr/>
        </p:nvSpPr>
        <p:spPr>
          <a:xfrm>
            <a:off x="1066800" y="4191000"/>
            <a:ext cx="2946400" cy="26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金融建议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客户资金及财产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投资组合管理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信贷合同债权人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金钱或价值转移</a:t>
            </a:r>
            <a:endParaRPr lang="en-US" sz="1700" dirty="0"/>
          </a:p>
        </p:txBody>
      </p:sp>
      <p:sp>
        <p:nvSpPr>
          <p:cNvPr id="20" name="fspr-text-18"/>
          <p:cNvSpPr/>
          <p:nvPr/>
        </p:nvSpPr>
        <p:spPr>
          <a:xfrm>
            <a:off x="4800600" y="4191000"/>
            <a:ext cx="2946400" cy="26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支付工具发行管理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金融担保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外币兑换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代客产品或外汇交易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 远期外汇合约</a:t>
            </a:r>
            <a:endParaRPr lang="en-US" sz="1700" dirty="0"/>
          </a:p>
        </p:txBody>
      </p:sp>
      <p:sp>
        <p:nvSpPr>
          <p:cNvPr id="21" name="fspr-text-19"/>
          <p:cNvSpPr/>
          <p:nvPr/>
        </p:nvSpPr>
        <p:spPr>
          <a:xfrm>
            <a:off x="8534400" y="4191000"/>
            <a:ext cx="2946400" cy="26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 金融产品发售人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 金融产品发行人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13 投资管理人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14 注册投资计划管理人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15 全权投资管理</a:t>
            </a:r>
            <a:endParaRPr lang="en-US" sz="1700" dirty="0"/>
          </a:p>
        </p:txBody>
      </p:sp>
      <p:sp>
        <p:nvSpPr>
          <p:cNvPr id="22" name="fspr-text-20"/>
          <p:cNvSpPr/>
          <p:nvPr/>
        </p:nvSpPr>
        <p:spPr>
          <a:xfrm>
            <a:off x="12268200" y="4191000"/>
            <a:ext cx="2946400" cy="26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295"/>
              </a:lnSpc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16 衍生品发行商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17 众筹或P2P指定中介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18 金融产品市场营运商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19 保险承保</a:t>
            </a:r>
            <a:endParaRPr lang="en-US" sz="1700" dirty="0"/>
          </a:p>
          <a:p>
            <a:pPr algn="l" indent="0" marL="0">
              <a:lnSpc>
                <a:spcPts val="2295"/>
              </a:lnSpc>
              <a:spcBef>
                <a:spcPts val="1500"/>
              </a:spcBef>
              <a:buNone/>
            </a:pPr>
            <a:r>
              <a:rPr lang="en-US" altLang="en-US" sz="17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20 银行及非银行存款</a:t>
            </a:r>
            <a:endParaRPr lang="en-US" sz="1700" dirty="0"/>
          </a:p>
        </p:txBody>
      </p:sp>
      <p:sp>
        <p:nvSpPr>
          <p:cNvPr id="23" name="fspr-text-21"/>
          <p:cNvSpPr/>
          <p:nvPr/>
        </p:nvSpPr>
        <p:spPr>
          <a:xfrm>
            <a:off x="812800" y="7416800"/>
            <a:ext cx="14605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勾选服务不产生许可；这也不是法定分类或线上字段的穷尽数量。</a:t>
            </a:r>
            <a:endParaRPr lang="en-US" sz="1900" dirty="0"/>
          </a:p>
        </p:txBody>
      </p:sp>
      <p:sp>
        <p:nvSpPr>
          <p:cNvPr id="24" name="fspr-shape-22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5" name="fspr-text-23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FSP Act 2008第5条及2020登记规则</a:t>
            </a:r>
            <a:endParaRPr lang="en-US" sz="1400" dirty="0"/>
          </a:p>
        </p:txBody>
      </p:sp>
      <p:sp>
        <p:nvSpPr>
          <p:cNvPr id="26" name="fspr-text-24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dentities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/ STATUTORY ROLES &amp; EXEMPTIONS</a:t>
            </a:r>
            <a:endParaRPr lang="en-US" sz="1400" dirty="0"/>
          </a:p>
        </p:txBody>
      </p:sp>
      <p:pic>
        <p:nvPicPr>
          <p:cNvPr id="4" name="identities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identities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身份要细分，权限不能互换。</a:t>
            </a:r>
            <a:endParaRPr lang="en-US" sz="3600" dirty="0"/>
          </a:p>
        </p:txBody>
      </p:sp>
      <p:sp>
        <p:nvSpPr>
          <p:cNvPr id="6" name="identities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目录之外再核对：受聘关联、列名许可、客户类别及有效豁免。</a:t>
            </a:r>
            <a:endParaRPr lang="en-US" sz="2000" dirty="0"/>
          </a:p>
        </p:txBody>
      </p:sp>
      <p:sp>
        <p:nvSpPr>
          <p:cNvPr id="7" name="identities-shape-5"/>
          <p:cNvSpPr/>
          <p:nvPr/>
        </p:nvSpPr>
        <p:spPr>
          <a:xfrm>
            <a:off x="812800" y="3035300"/>
            <a:ext cx="4495800" cy="3746500"/>
          </a:xfrm>
          <a:prstGeom prst="roundRect">
            <a:avLst>
              <a:gd name="adj" fmla="val 2712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8" name="identities-shape-6"/>
          <p:cNvSpPr/>
          <p:nvPr/>
        </p:nvSpPr>
        <p:spPr>
          <a:xfrm>
            <a:off x="5867400" y="3035300"/>
            <a:ext cx="4495800" cy="3746500"/>
          </a:xfrm>
          <a:prstGeom prst="roundRect">
            <a:avLst>
              <a:gd name="adj" fmla="val 2712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9" name="identities-shape-7"/>
          <p:cNvSpPr/>
          <p:nvPr/>
        </p:nvSpPr>
        <p:spPr>
          <a:xfrm>
            <a:off x="10922000" y="3035300"/>
            <a:ext cx="4495800" cy="3746500"/>
          </a:xfrm>
          <a:prstGeom prst="roundRect">
            <a:avLst>
              <a:gd name="adj" fmla="val 2712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pic>
        <p:nvPicPr>
          <p:cNvPr id="10" name="identities-icon-8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600" y="3340100"/>
            <a:ext cx="469900" cy="469900"/>
          </a:xfrm>
          <a:prstGeom prst="rect">
            <a:avLst/>
          </a:prstGeom>
        </p:spPr>
      </p:pic>
      <p:pic>
        <p:nvPicPr>
          <p:cNvPr id="11" name="identities-icon-9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2200" y="3340100"/>
            <a:ext cx="469900" cy="469900"/>
          </a:xfrm>
          <a:prstGeom prst="rect">
            <a:avLst/>
          </a:prstGeom>
        </p:spPr>
      </p:pic>
      <p:pic>
        <p:nvPicPr>
          <p:cNvPr id="12" name="identities-icon-10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26800" y="3340100"/>
            <a:ext cx="469900" cy="469900"/>
          </a:xfrm>
          <a:prstGeom prst="rect">
            <a:avLst/>
          </a:prstGeom>
        </p:spPr>
      </p:pic>
      <p:sp>
        <p:nvSpPr>
          <p:cNvPr id="13" name="identities-text-11"/>
          <p:cNvSpPr/>
          <p:nvPr/>
        </p:nvSpPr>
        <p:spPr>
          <a:xfrm>
            <a:off x="1790700" y="3340100"/>
            <a:ext cx="3175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建议与受聘角色</a:t>
            </a:r>
            <a:endParaRPr lang="en-US" sz="2500" dirty="0"/>
          </a:p>
        </p:txBody>
      </p:sp>
      <p:sp>
        <p:nvSpPr>
          <p:cNvPr id="14" name="identities-text-12"/>
          <p:cNvSpPr/>
          <p:nvPr/>
        </p:nvSpPr>
        <p:spPr>
          <a:xfrm>
            <a:off x="6845300" y="3340100"/>
            <a:ext cx="3175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业务及资产角色</a:t>
            </a:r>
            <a:endParaRPr lang="en-US" sz="2500" dirty="0"/>
          </a:p>
        </p:txBody>
      </p:sp>
      <p:sp>
        <p:nvSpPr>
          <p:cNvPr id="15" name="identities-text-13"/>
          <p:cNvSpPr/>
          <p:nvPr/>
        </p:nvSpPr>
        <p:spPr>
          <a:xfrm>
            <a:off x="11899900" y="3340100"/>
            <a:ext cx="3175000" cy="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其他法定身份</a:t>
            </a:r>
            <a:endParaRPr lang="en-US" sz="2500" dirty="0"/>
          </a:p>
        </p:txBody>
      </p:sp>
      <p:sp>
        <p:nvSpPr>
          <p:cNvPr id="16" name="identities-text-14"/>
          <p:cNvSpPr/>
          <p:nvPr/>
        </p:nvSpPr>
        <p:spPr>
          <a:xfrm>
            <a:off x="1117600" y="4191000"/>
            <a:ext cx="38735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个人顾问：登记＋有效FAP关联。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授权机构：列名及条件覆盖。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指定代表、中间人、受聘实体与授权机构不能互换。</a:t>
            </a:r>
            <a:endParaRPr lang="en-US" sz="1800" dirty="0"/>
          </a:p>
        </p:txBody>
      </p:sp>
      <p:sp>
        <p:nvSpPr>
          <p:cNvPr id="17" name="identities-text-15"/>
          <p:cNvSpPr/>
          <p:nvPr/>
        </p:nvSpPr>
        <p:spPr>
          <a:xfrm>
            <a:off x="6172200" y="4191000"/>
            <a:ext cx="38735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Mobile trader是法定流动售货商，不是移动支付应用。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Custodian须区分托管、零售/批发；计划及DIMS另判。</a:t>
            </a:r>
            <a:endParaRPr lang="en-US" sz="1800" dirty="0"/>
          </a:p>
        </p:txBody>
      </p:sp>
      <p:sp>
        <p:nvSpPr>
          <p:cNvPr id="18" name="identities-text-16"/>
          <p:cNvSpPr/>
          <p:nvPr/>
        </p:nvSpPr>
        <p:spPr>
          <a:xfrm>
            <a:off x="11226800" y="4191000"/>
            <a:ext cx="3873500" cy="23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审计师及机构、认可机构。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退休村监督、气候披露与FMI。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5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批发身份、豁免与免登记须分别判断。</a:t>
            </a:r>
            <a:endParaRPr lang="en-US" sz="1800" dirty="0"/>
          </a:p>
        </p:txBody>
      </p:sp>
      <p:sp>
        <p:nvSpPr>
          <p:cNvPr id="19" name="identities-text-17"/>
          <p:cNvSpPr/>
          <p:nvPr/>
        </p:nvSpPr>
        <p:spPr>
          <a:xfrm>
            <a:off x="812800" y="7188200"/>
            <a:ext cx="14605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第5条ma项现行同类服务仅涉及MIS、DIMS及衍生品；n项只保留规定权。更细的身份不等于更多通用牌照。</a:t>
            </a:r>
            <a:endParaRPr lang="en-US" sz="1800" dirty="0"/>
          </a:p>
        </p:txBody>
      </p:sp>
      <p:sp>
        <p:nvSpPr>
          <p:cNvPr id="20" name="identities-shape-18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1" name="identities-text-19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FSP Act / FMC Act / 登记规则</a:t>
            </a:r>
            <a:endParaRPr lang="en-US" sz="1400" dirty="0"/>
          </a:p>
        </p:txBody>
      </p:sp>
      <p:sp>
        <p:nvSpPr>
          <p:cNvPr id="22" name="identities-text-20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gital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/ FUNCTION OVER PRODUCT LABELS</a:t>
            </a:r>
            <a:endParaRPr lang="en-US" sz="1400" dirty="0"/>
          </a:p>
        </p:txBody>
      </p:sp>
      <p:pic>
        <p:nvPicPr>
          <p:cNvPr id="4" name="digital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digital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同叫交易平台，监管路径可能完全不同。</a:t>
            </a:r>
            <a:endParaRPr lang="en-US" sz="3600" dirty="0"/>
          </a:p>
        </p:txBody>
      </p:sp>
      <p:sp>
        <p:nvSpPr>
          <p:cNvPr id="6" name="digital-text-4"/>
          <p:cNvSpPr/>
          <p:nvPr/>
        </p:nvSpPr>
        <p:spPr>
          <a:xfrm>
            <a:off x="812800" y="2070100"/>
            <a:ext cx="145415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C7D4D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先画产品权利与资金流，再决定登记、许可、客户资产及AML适用。</a:t>
            </a:r>
            <a:endParaRPr lang="en-US" sz="2000" dirty="0"/>
          </a:p>
        </p:txBody>
      </p:sp>
      <p:sp>
        <p:nvSpPr>
          <p:cNvPr id="7" name="digital-shape-5"/>
          <p:cNvSpPr/>
          <p:nvPr/>
        </p:nvSpPr>
        <p:spPr>
          <a:xfrm>
            <a:off x="812800" y="3111500"/>
            <a:ext cx="3429000" cy="3848100"/>
          </a:xfrm>
          <a:prstGeom prst="roundRect">
            <a:avLst>
              <a:gd name="adj" fmla="val 2963"/>
            </a:avLst>
          </a:prstGeom>
          <a:solidFill>
            <a:srgbClr val="173A50"/>
          </a:solidFill>
          <a:ln w="12700">
            <a:solidFill>
              <a:srgbClr val="496172"/>
            </a:solidFill>
            <a:prstDash val="solid"/>
          </a:ln>
        </p:spPr>
      </p:sp>
      <p:sp>
        <p:nvSpPr>
          <p:cNvPr id="8" name="digital-shape-6"/>
          <p:cNvSpPr/>
          <p:nvPr/>
        </p:nvSpPr>
        <p:spPr>
          <a:xfrm>
            <a:off x="4546600" y="3111500"/>
            <a:ext cx="3429000" cy="3848100"/>
          </a:xfrm>
          <a:prstGeom prst="roundRect">
            <a:avLst>
              <a:gd name="adj" fmla="val 2963"/>
            </a:avLst>
          </a:prstGeom>
          <a:solidFill>
            <a:srgbClr val="173A50"/>
          </a:solidFill>
          <a:ln w="12700">
            <a:solidFill>
              <a:srgbClr val="496172"/>
            </a:solidFill>
            <a:prstDash val="solid"/>
          </a:ln>
        </p:spPr>
      </p:sp>
      <p:sp>
        <p:nvSpPr>
          <p:cNvPr id="9" name="digital-shape-7"/>
          <p:cNvSpPr/>
          <p:nvPr/>
        </p:nvSpPr>
        <p:spPr>
          <a:xfrm>
            <a:off x="8280400" y="3111500"/>
            <a:ext cx="3429000" cy="3848100"/>
          </a:xfrm>
          <a:prstGeom prst="roundRect">
            <a:avLst>
              <a:gd name="adj" fmla="val 2963"/>
            </a:avLst>
          </a:prstGeom>
          <a:solidFill>
            <a:srgbClr val="173A50"/>
          </a:solidFill>
          <a:ln w="12700">
            <a:solidFill>
              <a:srgbClr val="496172"/>
            </a:solidFill>
            <a:prstDash val="solid"/>
          </a:ln>
        </p:spPr>
      </p:sp>
      <p:sp>
        <p:nvSpPr>
          <p:cNvPr id="10" name="digital-shape-8"/>
          <p:cNvSpPr/>
          <p:nvPr/>
        </p:nvSpPr>
        <p:spPr>
          <a:xfrm>
            <a:off x="12014200" y="3111500"/>
            <a:ext cx="3429000" cy="3848100"/>
          </a:xfrm>
          <a:prstGeom prst="roundRect">
            <a:avLst>
              <a:gd name="adj" fmla="val 2963"/>
            </a:avLst>
          </a:prstGeom>
          <a:solidFill>
            <a:srgbClr val="173A50"/>
          </a:solidFill>
          <a:ln w="12700">
            <a:solidFill>
              <a:srgbClr val="496172"/>
            </a:solidFill>
            <a:prstDash val="solid"/>
          </a:ln>
        </p:spPr>
      </p:sp>
      <p:pic>
        <p:nvPicPr>
          <p:cNvPr id="11" name="digital-icon-9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9500" y="3390900"/>
            <a:ext cx="431800" cy="431800"/>
          </a:xfrm>
          <a:prstGeom prst="rect">
            <a:avLst/>
          </a:prstGeom>
        </p:spPr>
      </p:pic>
      <p:pic>
        <p:nvPicPr>
          <p:cNvPr id="12" name="digital-icon-10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3300" y="3390900"/>
            <a:ext cx="431800" cy="431800"/>
          </a:xfrm>
          <a:prstGeom prst="rect">
            <a:avLst/>
          </a:prstGeom>
        </p:spPr>
      </p:pic>
      <p:pic>
        <p:nvPicPr>
          <p:cNvPr id="13" name="digital-icon-11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47100" y="3390900"/>
            <a:ext cx="431800" cy="431800"/>
          </a:xfrm>
          <a:prstGeom prst="rect">
            <a:avLst/>
          </a:prstGeom>
        </p:spPr>
      </p:pic>
      <p:pic>
        <p:nvPicPr>
          <p:cNvPr id="14" name="digital-icon-12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0900" y="3390900"/>
            <a:ext cx="431800" cy="431800"/>
          </a:xfrm>
          <a:prstGeom prst="rect">
            <a:avLst/>
          </a:prstGeom>
        </p:spPr>
      </p:pic>
      <p:sp>
        <p:nvSpPr>
          <p:cNvPr id="15" name="digital-text-13"/>
          <p:cNvSpPr/>
          <p:nvPr/>
        </p:nvSpPr>
        <p:spPr>
          <a:xfrm>
            <a:off x="1079500" y="4051300"/>
            <a:ext cx="28956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加密资产 / 钱包</a:t>
            </a:r>
            <a:endParaRPr lang="en-US" sz="2400" dirty="0"/>
          </a:p>
        </p:txBody>
      </p:sp>
      <p:sp>
        <p:nvSpPr>
          <p:cNvPr id="16" name="digital-text-14"/>
          <p:cNvSpPr/>
          <p:nvPr/>
        </p:nvSpPr>
        <p:spPr>
          <a:xfrm>
            <a:off x="4813300" y="4051300"/>
            <a:ext cx="28956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普通现货找换</a:t>
            </a:r>
            <a:endParaRPr lang="en-US" sz="2400" dirty="0"/>
          </a:p>
        </p:txBody>
      </p:sp>
      <p:sp>
        <p:nvSpPr>
          <p:cNvPr id="17" name="digital-text-15"/>
          <p:cNvSpPr/>
          <p:nvPr/>
        </p:nvSpPr>
        <p:spPr>
          <a:xfrm>
            <a:off x="8547100" y="4051300"/>
            <a:ext cx="28956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单纯汇款</a:t>
            </a:r>
            <a:endParaRPr lang="en-US" sz="2400" dirty="0"/>
          </a:p>
        </p:txBody>
      </p:sp>
      <p:sp>
        <p:nvSpPr>
          <p:cNvPr id="18" name="digital-text-16"/>
          <p:cNvSpPr/>
          <p:nvPr/>
        </p:nvSpPr>
        <p:spPr>
          <a:xfrm>
            <a:off x="12280900" y="4051300"/>
            <a:ext cx="2895600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4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零售衍生品</a:t>
            </a:r>
            <a:endParaRPr lang="en-US" sz="2400" dirty="0"/>
          </a:p>
        </p:txBody>
      </p:sp>
      <p:sp>
        <p:nvSpPr>
          <p:cNvPr id="19" name="digital-text-17"/>
          <p:cNvSpPr/>
          <p:nvPr/>
        </p:nvSpPr>
        <p:spPr>
          <a:xfrm>
            <a:off x="1079500" y="4813300"/>
            <a:ext cx="289560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D8E2E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按代币权利、兑换、转移与托管映射；可能另触发金融产品或FMA许可。不是通用VASP牌照。</a:t>
            </a:r>
            <a:endParaRPr lang="en-US" sz="1800" dirty="0"/>
          </a:p>
        </p:txBody>
      </p:sp>
      <p:sp>
        <p:nvSpPr>
          <p:cNvPr id="20" name="digital-text-18"/>
          <p:cNvSpPr/>
          <p:nvPr/>
        </p:nvSpPr>
        <p:spPr>
          <a:xfrm>
            <a:off x="4813300" y="4813300"/>
            <a:ext cx="289560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D8E2E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通常无独立FMA市场服务牌照；FSPR与AML另判。不能自动延伸到保证金或远期业务。</a:t>
            </a:r>
            <a:endParaRPr lang="en-US" sz="1800" dirty="0"/>
          </a:p>
        </p:txBody>
      </p:sp>
      <p:sp>
        <p:nvSpPr>
          <p:cNvPr id="21" name="digital-text-19"/>
          <p:cNvSpPr/>
          <p:nvPr/>
        </p:nvSpPr>
        <p:spPr>
          <a:xfrm>
            <a:off x="8547100" y="4813300"/>
            <a:ext cx="289560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D8E2E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通常无单独FMA牌照；资金或价值转移登记、AML、银行合作及境外许可分别核查。</a:t>
            </a:r>
            <a:endParaRPr lang="en-US" sz="1800" dirty="0"/>
          </a:p>
        </p:txBody>
      </p:sp>
      <p:sp>
        <p:nvSpPr>
          <p:cNvPr id="22" name="digital-text-20"/>
          <p:cNvSpPr/>
          <p:nvPr/>
        </p:nvSpPr>
        <p:spPr>
          <a:xfrm>
            <a:off x="12280900" y="4813300"/>
            <a:ext cx="2895600" cy="185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dirty="0">
                <a:solidFill>
                  <a:srgbClr val="D8E2E8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受规管发行通常须衍生品许可。远期外汇与加密衍生品不能以现货登记替代。</a:t>
            </a:r>
            <a:endParaRPr lang="en-US" sz="1800" dirty="0"/>
          </a:p>
        </p:txBody>
      </p:sp>
      <p:sp>
        <p:nvSpPr>
          <p:cNvPr id="23" name="digital-text-21"/>
          <p:cNvSpPr/>
          <p:nvPr/>
        </p:nvSpPr>
        <p:spPr>
          <a:xfrm>
            <a:off x="812800" y="7315200"/>
            <a:ext cx="14605000" cy="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共同核对：客户是谁 → 谁收款/保管资产 → 谁承担产品义务 → 哪个制度适用。</a:t>
            </a:r>
            <a:endParaRPr lang="en-US" sz="2100" dirty="0"/>
          </a:p>
        </p:txBody>
      </p:sp>
      <p:sp>
        <p:nvSpPr>
          <p:cNvPr id="24" name="digital-shape-22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1AD77">
                <a:alpha val="40000"/>
              </a:srgbClr>
            </a:solidFill>
            <a:prstDash val="solid"/>
          </a:ln>
        </p:spPr>
      </p:sp>
      <p:sp>
        <p:nvSpPr>
          <p:cNvPr id="25" name="digital-text-23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7D4D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FMA加密资产指引 / FSP Act / DIA</a:t>
            </a:r>
            <a:endParaRPr lang="en-US" sz="1400" dirty="0"/>
          </a:p>
        </p:txBody>
      </p:sp>
      <p:sp>
        <p:nvSpPr>
          <p:cNvPr id="26" name="digital-text-24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C7D4D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hanges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/ 2026 TRANSITIONS &amp; EFFECTIVE DATES</a:t>
            </a:r>
            <a:endParaRPr lang="en-US" sz="1400" dirty="0"/>
          </a:p>
        </p:txBody>
      </p:sp>
      <p:pic>
        <p:nvPicPr>
          <p:cNvPr id="4" name="changes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changes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已生效、在咨询、未来条款：分开看。</a:t>
            </a:r>
            <a:endParaRPr lang="en-US" sz="3600" dirty="0"/>
          </a:p>
        </p:txBody>
      </p:sp>
      <p:sp>
        <p:nvSpPr>
          <p:cNvPr id="6" name="changes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核查日为2026年11月6日，不能把整部修法或标准条件咨询视为全部生效。</a:t>
            </a:r>
            <a:endParaRPr lang="en-US" sz="2000" dirty="0"/>
          </a:p>
        </p:txBody>
      </p:sp>
      <p:sp>
        <p:nvSpPr>
          <p:cNvPr id="7" name="changes-shape-5"/>
          <p:cNvSpPr/>
          <p:nvPr/>
        </p:nvSpPr>
        <p:spPr>
          <a:xfrm>
            <a:off x="1130300" y="3949700"/>
            <a:ext cx="139319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8" name="changes-shape-6"/>
          <p:cNvSpPr/>
          <p:nvPr/>
        </p:nvSpPr>
        <p:spPr>
          <a:xfrm>
            <a:off x="952500" y="3759200"/>
            <a:ext cx="381000" cy="381000"/>
          </a:xfrm>
          <a:prstGeom prst="ellipse">
            <a:avLst/>
          </a:prstGeom>
          <a:solidFill>
            <a:srgbClr val="102D40"/>
          </a:solidFill>
          <a:ln/>
        </p:spPr>
      </p:sp>
      <p:sp>
        <p:nvSpPr>
          <p:cNvPr id="9" name="changes-shape-7"/>
          <p:cNvSpPr/>
          <p:nvPr/>
        </p:nvSpPr>
        <p:spPr>
          <a:xfrm>
            <a:off x="6007100" y="3759200"/>
            <a:ext cx="381000" cy="3810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0" name="changes-shape-8"/>
          <p:cNvSpPr/>
          <p:nvPr/>
        </p:nvSpPr>
        <p:spPr>
          <a:xfrm>
            <a:off x="11061700" y="3759200"/>
            <a:ext cx="381000" cy="381000"/>
          </a:xfrm>
          <a:prstGeom prst="ellipse">
            <a:avLst/>
          </a:prstGeom>
          <a:ln w="38100">
            <a:solidFill>
              <a:srgbClr val="D1AD77"/>
            </a:solidFill>
            <a:prstDash val="solid"/>
          </a:ln>
        </p:spPr>
      </p:sp>
      <p:sp>
        <p:nvSpPr>
          <p:cNvPr id="11" name="changes-text-9"/>
          <p:cNvSpPr/>
          <p:nvPr/>
        </p:nvSpPr>
        <p:spPr>
          <a:xfrm>
            <a:off x="812800" y="3035300"/>
            <a:ext cx="4445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01 JUL 2026</a:t>
            </a:r>
            <a:endParaRPr lang="en-US" sz="3200" dirty="0"/>
          </a:p>
        </p:txBody>
      </p:sp>
      <p:sp>
        <p:nvSpPr>
          <p:cNvPr id="12" name="changes-text-10"/>
          <p:cNvSpPr/>
          <p:nvPr/>
        </p:nvSpPr>
        <p:spPr>
          <a:xfrm>
            <a:off x="5867400" y="3035300"/>
            <a:ext cx="4445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06 NOV 2026</a:t>
            </a:r>
            <a:endParaRPr lang="en-US" sz="3200" dirty="0"/>
          </a:p>
        </p:txBody>
      </p:sp>
      <p:sp>
        <p:nvSpPr>
          <p:cNvPr id="13" name="changes-text-11"/>
          <p:cNvSpPr/>
          <p:nvPr/>
        </p:nvSpPr>
        <p:spPr>
          <a:xfrm>
            <a:off x="10922000" y="3035300"/>
            <a:ext cx="44450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2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05 DEC 2026</a:t>
            </a:r>
            <a:endParaRPr lang="en-US" sz="3200" dirty="0"/>
          </a:p>
        </p:txBody>
      </p:sp>
      <p:sp>
        <p:nvSpPr>
          <p:cNvPr id="14" name="changes-text-12"/>
          <p:cNvSpPr/>
          <p:nvPr/>
        </p:nvSpPr>
        <p:spPr>
          <a:xfrm>
            <a:off x="812800" y="4457700"/>
            <a:ext cx="4406900" cy="24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已经生效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7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消费信贷监管转交FMA。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0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旧主体须符合过渡条件；新进入者通常申请。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0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DIA统一AML/CFT监督。</a:t>
            </a:r>
            <a:endParaRPr lang="en-US" sz="1900" dirty="0"/>
          </a:p>
        </p:txBody>
      </p:sp>
      <p:sp>
        <p:nvSpPr>
          <p:cNvPr id="15" name="changes-text-13"/>
          <p:cNvSpPr/>
          <p:nvPr/>
        </p:nvSpPr>
        <p:spPr>
          <a:xfrm>
            <a:off x="5867400" y="4457700"/>
            <a:ext cx="4406900" cy="24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本简报核查日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7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消费信贷标准条件改革仍在咨询。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0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现行法与个别许可条件继续适用。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0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咨询不是已生效许可条件。</a:t>
            </a:r>
            <a:endParaRPr lang="en-US" sz="1900" dirty="0"/>
          </a:p>
        </p:txBody>
      </p:sp>
      <p:sp>
        <p:nvSpPr>
          <p:cNvPr id="16" name="changes-text-14"/>
          <p:cNvSpPr/>
          <p:nvPr/>
        </p:nvSpPr>
        <p:spPr>
          <a:xfrm>
            <a:off x="10922000" y="4457700"/>
            <a:ext cx="4406900" cy="245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480"/>
              </a:lnSpc>
              <a:buNone/>
            </a:pPr>
            <a:r>
              <a:rPr lang="en-US" altLang="en-US" sz="24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核查日尚属未来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7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还款豁免安排、延长保修取消权等指定条款另行生效。</a:t>
            </a:r>
            <a:endParaRPr lang="en-US" sz="1900" dirty="0"/>
          </a:p>
          <a:p>
            <a:pPr algn="l" indent="0" marL="0">
              <a:lnSpc>
                <a:spcPts val="2755"/>
              </a:lnSpc>
              <a:spcBef>
                <a:spcPts val="1000"/>
              </a:spcBef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需要单独核对施行条款。</a:t>
            </a:r>
            <a:endParaRPr lang="en-US" sz="1900" dirty="0"/>
          </a:p>
        </p:txBody>
      </p:sp>
      <p:sp>
        <p:nvSpPr>
          <p:cNvPr id="17" name="changes-text-15"/>
          <p:cNvSpPr/>
          <p:nvPr/>
        </p:nvSpPr>
        <p:spPr>
          <a:xfrm>
            <a:off x="812800" y="7327900"/>
            <a:ext cx="146050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过渡资格不是新申请人的通行证；旧Commerce Commission认证不能直接充当当前通用牌照。</a:t>
            </a:r>
            <a:endParaRPr lang="en-US" sz="1800" dirty="0"/>
          </a:p>
        </p:txBody>
      </p:sp>
      <p:sp>
        <p:nvSpPr>
          <p:cNvPr id="18" name="changes-shape-16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19" name="changes-text-17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2026消费信贷修法 / FMA标准条件咨询 / DIA</a:t>
            </a:r>
            <a:endParaRPr lang="en-US" sz="1400" dirty="0"/>
          </a:p>
        </p:txBody>
      </p:sp>
      <p:sp>
        <p:nvSpPr>
          <p:cNvPr id="20" name="changes-text-18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adiness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/ NINE READINESS DIMENSIONS</a:t>
            </a:r>
            <a:endParaRPr lang="en-US" sz="1400" dirty="0"/>
          </a:p>
        </p:txBody>
      </p:sp>
      <p:pic>
        <p:nvPicPr>
          <p:cNvPr id="4" name="readiness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readiness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九类材料，回答三个经营问题。</a:t>
            </a:r>
            <a:endParaRPr lang="en-US" sz="3600" dirty="0"/>
          </a:p>
        </p:txBody>
      </p:sp>
      <p:sp>
        <p:nvSpPr>
          <p:cNvPr id="6" name="readiness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做什么？谁负责？如何持续？自测用于找缺口，不是获牌概率。</a:t>
            </a:r>
            <a:endParaRPr lang="en-US" sz="2000" dirty="0"/>
          </a:p>
        </p:txBody>
      </p:sp>
      <p:sp>
        <p:nvSpPr>
          <p:cNvPr id="7" name="readiness-shape-5"/>
          <p:cNvSpPr/>
          <p:nvPr/>
        </p:nvSpPr>
        <p:spPr>
          <a:xfrm>
            <a:off x="812800" y="29464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8" name="readiness-shape-6"/>
          <p:cNvSpPr/>
          <p:nvPr/>
        </p:nvSpPr>
        <p:spPr>
          <a:xfrm>
            <a:off x="5803900" y="29464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9" name="readiness-shape-7"/>
          <p:cNvSpPr/>
          <p:nvPr/>
        </p:nvSpPr>
        <p:spPr>
          <a:xfrm>
            <a:off x="10795000" y="29464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0" name="readiness-shape-8"/>
          <p:cNvSpPr/>
          <p:nvPr/>
        </p:nvSpPr>
        <p:spPr>
          <a:xfrm>
            <a:off x="812800" y="44323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1" name="readiness-shape-9"/>
          <p:cNvSpPr/>
          <p:nvPr/>
        </p:nvSpPr>
        <p:spPr>
          <a:xfrm>
            <a:off x="5803900" y="44323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2" name="readiness-shape-10"/>
          <p:cNvSpPr/>
          <p:nvPr/>
        </p:nvSpPr>
        <p:spPr>
          <a:xfrm>
            <a:off x="10795000" y="44323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3" name="readiness-shape-11"/>
          <p:cNvSpPr/>
          <p:nvPr/>
        </p:nvSpPr>
        <p:spPr>
          <a:xfrm>
            <a:off x="812800" y="59182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4" name="readiness-shape-12"/>
          <p:cNvSpPr/>
          <p:nvPr/>
        </p:nvSpPr>
        <p:spPr>
          <a:xfrm>
            <a:off x="5803900" y="59182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5" name="readiness-shape-13"/>
          <p:cNvSpPr/>
          <p:nvPr/>
        </p:nvSpPr>
        <p:spPr>
          <a:xfrm>
            <a:off x="10795000" y="5918200"/>
            <a:ext cx="4635500" cy="127000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16" name="readiness-text-14"/>
          <p:cNvSpPr/>
          <p:nvPr/>
        </p:nvSpPr>
        <p:spPr>
          <a:xfrm>
            <a:off x="1066800" y="31623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01 业务与资金流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产品权利、服务、签约与收款</a:t>
            </a:r>
            <a:endParaRPr lang="en-US" sz="2300" dirty="0"/>
          </a:p>
        </p:txBody>
      </p:sp>
      <p:sp>
        <p:nvSpPr>
          <p:cNvPr id="17" name="readiness-text-15"/>
          <p:cNvSpPr/>
          <p:nvPr/>
        </p:nvSpPr>
        <p:spPr>
          <a:xfrm>
            <a:off x="6057900" y="31623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02 客户与地域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零售/批发、新西兰经营联系</a:t>
            </a:r>
            <a:endParaRPr lang="en-US" sz="2300" dirty="0"/>
          </a:p>
        </p:txBody>
      </p:sp>
      <p:sp>
        <p:nvSpPr>
          <p:cNvPr id="18" name="readiness-text-16"/>
          <p:cNvSpPr/>
          <p:nvPr/>
        </p:nvSpPr>
        <p:spPr>
          <a:xfrm>
            <a:off x="11049000" y="31623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03 股权与控制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申请主体、UBO、集团控制链</a:t>
            </a:r>
            <a:endParaRPr lang="en-US" sz="2300" dirty="0"/>
          </a:p>
        </p:txBody>
      </p:sp>
      <p:sp>
        <p:nvSpPr>
          <p:cNvPr id="19" name="readiness-text-17"/>
          <p:cNvSpPr/>
          <p:nvPr/>
        </p:nvSpPr>
        <p:spPr>
          <a:xfrm>
            <a:off x="1066800" y="46482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04 人员与治理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董事、高管、顾问、合规职责</a:t>
            </a:r>
            <a:endParaRPr lang="en-US" sz="2300" dirty="0"/>
          </a:p>
        </p:txBody>
      </p:sp>
      <p:sp>
        <p:nvSpPr>
          <p:cNvPr id="20" name="readiness-text-18"/>
          <p:cNvSpPr/>
          <p:nvPr/>
        </p:nvSpPr>
        <p:spPr>
          <a:xfrm>
            <a:off x="6057900" y="46482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05 地址与运营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真实联系、场所、经营能力</a:t>
            </a:r>
            <a:endParaRPr lang="en-US" sz="2300" dirty="0"/>
          </a:p>
        </p:txBody>
      </p:sp>
      <p:sp>
        <p:nvSpPr>
          <p:cNvPr id="21" name="readiness-text-19"/>
          <p:cNvSpPr/>
          <p:nvPr/>
        </p:nvSpPr>
        <p:spPr>
          <a:xfrm>
            <a:off x="11049000" y="46482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06 资本与预算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财务资源、流动性、持续预算</a:t>
            </a:r>
            <a:endParaRPr lang="en-US" sz="2300" dirty="0"/>
          </a:p>
        </p:txBody>
      </p:sp>
      <p:sp>
        <p:nvSpPr>
          <p:cNvPr id="22" name="readiness-text-20"/>
          <p:cNvSpPr/>
          <p:nvPr/>
        </p:nvSpPr>
        <p:spPr>
          <a:xfrm>
            <a:off x="1066800" y="61341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07 资产与系统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客户资金、外包、业务连续性</a:t>
            </a:r>
            <a:endParaRPr lang="en-US" sz="2300" dirty="0"/>
          </a:p>
        </p:txBody>
      </p:sp>
      <p:sp>
        <p:nvSpPr>
          <p:cNvPr id="23" name="readiness-text-21"/>
          <p:cNvSpPr/>
          <p:nvPr/>
        </p:nvSpPr>
        <p:spPr>
          <a:xfrm>
            <a:off x="6057900" y="61341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08 合规与客户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AML、DRS、披露、投诉、合同</a:t>
            </a:r>
            <a:endParaRPr lang="en-US" sz="2300" dirty="0"/>
          </a:p>
        </p:txBody>
      </p:sp>
      <p:sp>
        <p:nvSpPr>
          <p:cNvPr id="24" name="readiness-text-22"/>
          <p:cNvSpPr/>
          <p:nvPr/>
        </p:nvSpPr>
        <p:spPr>
          <a:xfrm>
            <a:off x="11049000" y="6134100"/>
            <a:ext cx="4127500" cy="83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3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 申请与维护</a:t>
            </a:r>
            <a:endParaRPr lang="en-US" sz="2300" dirty="0"/>
          </a:p>
          <a:p>
            <a:pPr algn="l" indent="0" marL="0">
              <a:spcBef>
                <a:spcPts val="800"/>
              </a:spcBef>
              <a:buNone/>
            </a:pPr>
            <a:r>
              <a:rPr lang="en-US" altLang="en-US" sz="16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证明文件、费用、持续报告</a:t>
            </a:r>
            <a:endParaRPr lang="en-US" sz="2300" dirty="0"/>
          </a:p>
        </p:txBody>
      </p:sp>
      <p:sp>
        <p:nvSpPr>
          <p:cNvPr id="25" name="readiness-text-23"/>
          <p:cNvSpPr/>
          <p:nvPr/>
        </p:nvSpPr>
        <p:spPr>
          <a:xfrm>
            <a:off x="812800" y="7454900"/>
            <a:ext cx="14605000" cy="36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8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每格都需要相互一致的证据与能力；不是“填满九格即可获批”。</a:t>
            </a:r>
            <a:endParaRPr lang="en-US" sz="1800" dirty="0"/>
          </a:p>
        </p:txBody>
      </p:sp>
      <p:sp>
        <p:nvSpPr>
          <p:cNvPr id="26" name="readiness-shape-24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7" name="readiness-text-25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FMA申请指南 / FSPR实体登记</a:t>
            </a:r>
            <a:endParaRPr lang="en-US" sz="1400" dirty="0"/>
          </a:p>
        </p:txBody>
      </p:sp>
      <p:sp>
        <p:nvSpPr>
          <p:cNvPr id="28" name="readiness-text-26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09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cquisition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 / THREE-LAYER ACQUISITION REVIEW</a:t>
            </a:r>
            <a:endParaRPr lang="en-US" sz="1400" dirty="0"/>
          </a:p>
        </p:txBody>
      </p:sp>
      <p:pic>
        <p:nvPicPr>
          <p:cNvPr id="4" name="acquisition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acquisition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尽调逐层增加，不止验FSP号码。</a:t>
            </a:r>
            <a:endParaRPr lang="en-US" sz="3600" dirty="0"/>
          </a:p>
        </p:txBody>
      </p:sp>
      <p:sp>
        <p:nvSpPr>
          <p:cNvPr id="6" name="acquisition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 / B / C表示尽调深度，不是信用评级或风险保证。</a:t>
            </a:r>
            <a:endParaRPr lang="en-US" sz="2000" dirty="0"/>
          </a:p>
        </p:txBody>
      </p:sp>
      <p:sp>
        <p:nvSpPr>
          <p:cNvPr id="7" name="acquisition-shape-5"/>
          <p:cNvSpPr/>
          <p:nvPr/>
        </p:nvSpPr>
        <p:spPr>
          <a:xfrm>
            <a:off x="812800" y="3632200"/>
            <a:ext cx="4292600" cy="3225800"/>
          </a:xfrm>
          <a:prstGeom prst="roundRect">
            <a:avLst>
              <a:gd name="adj" fmla="val 3150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8" name="acquisition-shape-6"/>
          <p:cNvSpPr/>
          <p:nvPr/>
        </p:nvSpPr>
        <p:spPr>
          <a:xfrm>
            <a:off x="5981700" y="3263900"/>
            <a:ext cx="4292600" cy="3594100"/>
          </a:xfrm>
          <a:prstGeom prst="roundRect">
            <a:avLst>
              <a:gd name="adj" fmla="val 2827"/>
            </a:avLst>
          </a:prstGeom>
          <a:solidFill>
            <a:srgbClr val="FFFFFF"/>
          </a:solidFill>
          <a:ln w="12700">
            <a:solidFill>
              <a:srgbClr val="DDDCD4"/>
            </a:solidFill>
            <a:prstDash val="solid"/>
          </a:ln>
        </p:spPr>
      </p:sp>
      <p:sp>
        <p:nvSpPr>
          <p:cNvPr id="9" name="acquisition-shape-7"/>
          <p:cNvSpPr/>
          <p:nvPr/>
        </p:nvSpPr>
        <p:spPr>
          <a:xfrm>
            <a:off x="11150600" y="2895600"/>
            <a:ext cx="4292600" cy="3962400"/>
          </a:xfrm>
          <a:prstGeom prst="roundRect">
            <a:avLst>
              <a:gd name="adj" fmla="val 2564"/>
            </a:avLst>
          </a:prstGeom>
          <a:solidFill>
            <a:srgbClr val="102D40"/>
          </a:solidFill>
          <a:ln/>
        </p:spPr>
      </p:sp>
      <p:sp>
        <p:nvSpPr>
          <p:cNvPr id="10" name="acquisition-shape-8"/>
          <p:cNvSpPr/>
          <p:nvPr/>
        </p:nvSpPr>
        <p:spPr>
          <a:xfrm>
            <a:off x="5270500" y="4838700"/>
            <a:ext cx="508000" cy="9144"/>
          </a:xfrm>
          <a:prstGeom prst="line">
            <a:avLst/>
          </a:prstGeom>
          <a:ln w="381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11" name="acquisition-shape-9"/>
          <p:cNvSpPr/>
          <p:nvPr/>
        </p:nvSpPr>
        <p:spPr>
          <a:xfrm>
            <a:off x="10439400" y="4445000"/>
            <a:ext cx="508000" cy="9144"/>
          </a:xfrm>
          <a:prstGeom prst="line">
            <a:avLst/>
          </a:prstGeom>
          <a:ln w="381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12" name="acquisition-text-10"/>
          <p:cNvSpPr/>
          <p:nvPr/>
        </p:nvSpPr>
        <p:spPr>
          <a:xfrm>
            <a:off x="1117600" y="39116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0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A / FSPR</a:t>
            </a:r>
            <a:endParaRPr lang="en-US" sz="3000" dirty="0"/>
          </a:p>
        </p:txBody>
      </p:sp>
      <p:sp>
        <p:nvSpPr>
          <p:cNvPr id="13" name="acquisition-text-11"/>
          <p:cNvSpPr/>
          <p:nvPr/>
        </p:nvSpPr>
        <p:spPr>
          <a:xfrm>
            <a:off x="6286500" y="35433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000" dirty="0">
                <a:solidFill>
                  <a:srgbClr val="102D40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B / FMA</a:t>
            </a:r>
            <a:endParaRPr lang="en-US" sz="3000" dirty="0"/>
          </a:p>
        </p:txBody>
      </p:sp>
      <p:sp>
        <p:nvSpPr>
          <p:cNvPr id="14" name="acquisition-text-12"/>
          <p:cNvSpPr/>
          <p:nvPr/>
        </p:nvSpPr>
        <p:spPr>
          <a:xfrm>
            <a:off x="11455400" y="3175000"/>
            <a:ext cx="3683000" cy="63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000" dirty="0">
                <a:solidFill>
                  <a:srgbClr val="D1AD77"/>
                </a:solidFill>
                <a:latin typeface="Manrope" pitchFamily="34" charset="0"/>
                <a:ea typeface="Manrope" pitchFamily="34" charset="-122"/>
                <a:cs typeface="Manrope" pitchFamily="34" charset="-120"/>
              </a:rPr>
              <a:t>C / RBNZ</a:t>
            </a:r>
            <a:endParaRPr lang="en-US" sz="3000" dirty="0"/>
          </a:p>
        </p:txBody>
      </p:sp>
      <p:sp>
        <p:nvSpPr>
          <p:cNvPr id="15" name="acquisition-text-13"/>
          <p:cNvSpPr/>
          <p:nvPr/>
        </p:nvSpPr>
        <p:spPr>
          <a:xfrm>
            <a:off x="1117600" y="4699000"/>
            <a:ext cx="3683000" cy="19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登记与真实经营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状态、申报服务、新西兰联系与场所。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1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AML、DRS、征费、注销或异议。</a:t>
            </a:r>
            <a:endParaRPr lang="en-US" sz="1800" dirty="0"/>
          </a:p>
        </p:txBody>
      </p:sp>
      <p:sp>
        <p:nvSpPr>
          <p:cNvPr id="16" name="acquisition-text-14"/>
          <p:cNvSpPr/>
          <p:nvPr/>
        </p:nvSpPr>
        <p:spPr>
          <a:xfrm>
            <a:off x="6286500" y="4356100"/>
            <a:ext cx="3683000" cy="2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b="1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在A上增加实质许可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许可范围、关键人员与持续资源。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100"/>
              </a:spcBef>
              <a:buNone/>
            </a:pPr>
            <a:r>
              <a:rPr lang="en-US" altLang="en-US" sz="18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违规投诉、客户资产与控制变更。</a:t>
            </a:r>
            <a:endParaRPr lang="en-US" sz="1800" dirty="0"/>
          </a:p>
        </p:txBody>
      </p:sp>
      <p:sp>
        <p:nvSpPr>
          <p:cNvPr id="17" name="acquisition-text-15"/>
          <p:cNvSpPr/>
          <p:nvPr/>
        </p:nvSpPr>
        <p:spPr>
          <a:xfrm>
            <a:off x="11455400" y="3987800"/>
            <a:ext cx="3683000" cy="259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610"/>
              </a:lnSpc>
              <a:buNone/>
            </a:pPr>
            <a:r>
              <a:rPr lang="en-US" altLang="en-US" sz="18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再核对审慎准入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3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银行、保险、NBDT资格。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1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资本与偿付能力、适格股东、控制权要求。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1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同时保留A与B适用核查。</a:t>
            </a:r>
            <a:endParaRPr lang="en-US" sz="1800" dirty="0"/>
          </a:p>
        </p:txBody>
      </p:sp>
      <p:sp>
        <p:nvSpPr>
          <p:cNvPr id="18" name="acquisition-text-16"/>
          <p:cNvSpPr/>
          <p:nvPr/>
        </p:nvSpPr>
        <p:spPr>
          <a:xfrm>
            <a:off x="812800" y="7264400"/>
            <a:ext cx="146050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9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三层共同底座：财税、负债担保、诉讼、客户资产、银行权限与历史责任。</a:t>
            </a:r>
            <a:endParaRPr lang="en-US" sz="1900" dirty="0"/>
          </a:p>
        </p:txBody>
      </p:sp>
      <p:sp>
        <p:nvSpPr>
          <p:cNvPr id="19" name="acquisition-shape-17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20" name="acquisition-text-18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FSPR登记册 / FMA许可名录 / RBNZ</a:t>
            </a:r>
            <a:endParaRPr lang="en-US" sz="1400" dirty="0"/>
          </a:p>
        </p:txBody>
      </p:sp>
      <p:sp>
        <p:nvSpPr>
          <p:cNvPr id="21" name="acquisition-text-19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02D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ransaction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 / TRANSACTION PATH &amp; CLOSING GATES</a:t>
            </a:r>
            <a:endParaRPr lang="en-US" sz="1400" dirty="0"/>
          </a:p>
        </p:txBody>
      </p:sp>
      <p:pic>
        <p:nvPicPr>
          <p:cNvPr id="4" name="transaction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transaction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FFFFFF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买股份，不是把登记转给新法人。</a:t>
            </a:r>
            <a:endParaRPr lang="en-US" sz="3600" dirty="0"/>
          </a:p>
        </p:txBody>
      </p:sp>
      <p:sp>
        <p:nvSpPr>
          <p:cNvPr id="6" name="transaction-text-4"/>
          <p:cNvSpPr/>
          <p:nvPr/>
        </p:nvSpPr>
        <p:spPr>
          <a:xfrm>
            <a:off x="812800" y="2070100"/>
            <a:ext cx="14605000" cy="8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100" dirty="0">
                <a:solidFill>
                  <a:srgbClr val="D4E0E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FSP Act第10条：登记不可转让。同一法人股权交割与资产转入新法人不同，新法人不能沿用原FSP号码。</a:t>
            </a:r>
            <a:endParaRPr lang="en-US" sz="2100" dirty="0"/>
          </a:p>
        </p:txBody>
      </p:sp>
      <p:sp>
        <p:nvSpPr>
          <p:cNvPr id="7" name="transaction-shape-5"/>
          <p:cNvSpPr/>
          <p:nvPr/>
        </p:nvSpPr>
        <p:spPr>
          <a:xfrm>
            <a:off x="1257300" y="3733800"/>
            <a:ext cx="12827000" cy="9144"/>
          </a:xfrm>
          <a:prstGeom prst="line">
            <a:avLst/>
          </a:prstGeom>
          <a:ln w="25400">
            <a:solidFill>
              <a:srgbClr val="D1AD77"/>
            </a:solidFill>
            <a:prstDash val="solid"/>
            <a:tailEnd type="triangle"/>
          </a:ln>
        </p:spPr>
      </p:sp>
      <p:sp>
        <p:nvSpPr>
          <p:cNvPr id="8" name="transaction-shape-6"/>
          <p:cNvSpPr/>
          <p:nvPr/>
        </p:nvSpPr>
        <p:spPr>
          <a:xfrm>
            <a:off x="9779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9" name="transaction-shape-7"/>
          <p:cNvSpPr/>
          <p:nvPr/>
        </p:nvSpPr>
        <p:spPr>
          <a:xfrm>
            <a:off x="34671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0" name="transaction-shape-8"/>
          <p:cNvSpPr/>
          <p:nvPr/>
        </p:nvSpPr>
        <p:spPr>
          <a:xfrm>
            <a:off x="59563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1" name="transaction-shape-9"/>
          <p:cNvSpPr/>
          <p:nvPr/>
        </p:nvSpPr>
        <p:spPr>
          <a:xfrm>
            <a:off x="84455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2" name="transaction-shape-10"/>
          <p:cNvSpPr/>
          <p:nvPr/>
        </p:nvSpPr>
        <p:spPr>
          <a:xfrm>
            <a:off x="109347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3" name="transaction-shape-11"/>
          <p:cNvSpPr/>
          <p:nvPr/>
        </p:nvSpPr>
        <p:spPr>
          <a:xfrm>
            <a:off x="13423900" y="3454400"/>
            <a:ext cx="558800" cy="558800"/>
          </a:xfrm>
          <a:prstGeom prst="ellipse">
            <a:avLst/>
          </a:prstGeom>
          <a:solidFill>
            <a:srgbClr val="D1AD77"/>
          </a:solidFill>
          <a:ln/>
        </p:spPr>
      </p:sp>
      <p:sp>
        <p:nvSpPr>
          <p:cNvPr id="14" name="transaction-text-12"/>
          <p:cNvSpPr/>
          <p:nvPr/>
        </p:nvSpPr>
        <p:spPr>
          <a:xfrm>
            <a:off x="9779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</a:t>
            </a:r>
            <a:endParaRPr lang="en-US" sz="2000" dirty="0"/>
          </a:p>
        </p:txBody>
      </p:sp>
      <p:sp>
        <p:nvSpPr>
          <p:cNvPr id="15" name="transaction-text-13"/>
          <p:cNvSpPr/>
          <p:nvPr/>
        </p:nvSpPr>
        <p:spPr>
          <a:xfrm>
            <a:off x="34671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2</a:t>
            </a:r>
            <a:endParaRPr lang="en-US" sz="2000" dirty="0"/>
          </a:p>
        </p:txBody>
      </p:sp>
      <p:sp>
        <p:nvSpPr>
          <p:cNvPr id="16" name="transaction-text-14"/>
          <p:cNvSpPr/>
          <p:nvPr/>
        </p:nvSpPr>
        <p:spPr>
          <a:xfrm>
            <a:off x="59563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ransaction-text-15"/>
          <p:cNvSpPr/>
          <p:nvPr/>
        </p:nvSpPr>
        <p:spPr>
          <a:xfrm>
            <a:off x="84455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4</a:t>
            </a:r>
            <a:endParaRPr lang="en-US" sz="2000" dirty="0"/>
          </a:p>
        </p:txBody>
      </p:sp>
      <p:sp>
        <p:nvSpPr>
          <p:cNvPr id="18" name="transaction-text-16"/>
          <p:cNvSpPr/>
          <p:nvPr/>
        </p:nvSpPr>
        <p:spPr>
          <a:xfrm>
            <a:off x="109347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5</a:t>
            </a:r>
            <a:endParaRPr lang="en-US" sz="2000" dirty="0"/>
          </a:p>
        </p:txBody>
      </p:sp>
      <p:sp>
        <p:nvSpPr>
          <p:cNvPr id="19" name="transaction-text-17"/>
          <p:cNvSpPr/>
          <p:nvPr/>
        </p:nvSpPr>
        <p:spPr>
          <a:xfrm>
            <a:off x="13423900" y="3454400"/>
            <a:ext cx="55880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altLang="en-US" sz="20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6</a:t>
            </a:r>
            <a:endParaRPr lang="en-US" sz="2000" dirty="0"/>
          </a:p>
        </p:txBody>
      </p:sp>
      <p:sp>
        <p:nvSpPr>
          <p:cNvPr id="20" name="transaction-text-18"/>
          <p:cNvSpPr/>
          <p:nvPr/>
        </p:nvSpPr>
        <p:spPr>
          <a:xfrm>
            <a:off x="8128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意向 / NDA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核实卖方权限和标的法人。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0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先保密，后开放资料。</a:t>
            </a:r>
            <a:endParaRPr lang="en-US" sz="1800" dirty="0"/>
          </a:p>
        </p:txBody>
      </p:sp>
      <p:sp>
        <p:nvSpPr>
          <p:cNvPr id="21" name="transaction-text-19"/>
          <p:cNvSpPr/>
          <p:nvPr/>
        </p:nvSpPr>
        <p:spPr>
          <a:xfrm>
            <a:off x="33020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尽职调查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登记、许可、资产及历史责任交叉核验。</a:t>
            </a:r>
            <a:endParaRPr lang="en-US" sz="1800" dirty="0"/>
          </a:p>
        </p:txBody>
      </p:sp>
      <p:sp>
        <p:nvSpPr>
          <p:cNvPr id="22" name="transaction-text-20"/>
          <p:cNvSpPr/>
          <p:nvPr/>
        </p:nvSpPr>
        <p:spPr>
          <a:xfrm>
            <a:off x="57912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SPA协议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陈述保证、赔偿、风险分配及交易结构。</a:t>
            </a:r>
            <a:endParaRPr lang="en-US" sz="1800" dirty="0"/>
          </a:p>
        </p:txBody>
      </p:sp>
      <p:sp>
        <p:nvSpPr>
          <p:cNvPr id="23" name="transaction-text-21"/>
          <p:cNvSpPr/>
          <p:nvPr/>
        </p:nvSpPr>
        <p:spPr>
          <a:xfrm>
            <a:off x="82804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先决条件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监管批准或通知、合同同意、银行KYC分别核对。</a:t>
            </a:r>
            <a:endParaRPr lang="en-US" sz="1800" dirty="0"/>
          </a:p>
        </p:txBody>
      </p:sp>
      <p:sp>
        <p:nvSpPr>
          <p:cNvPr id="24" name="transaction-text-22"/>
          <p:cNvSpPr/>
          <p:nvPr/>
        </p:nvSpPr>
        <p:spPr>
          <a:xfrm>
            <a:off x="107696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股权交割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股份登记、付款及授权交接须符合协议条件。</a:t>
            </a:r>
            <a:endParaRPr lang="en-US" sz="1800" dirty="0"/>
          </a:p>
        </p:txBody>
      </p:sp>
      <p:sp>
        <p:nvSpPr>
          <p:cNvPr id="25" name="transaction-text-23"/>
          <p:cNvSpPr/>
          <p:nvPr/>
        </p:nvSpPr>
        <p:spPr>
          <a:xfrm>
            <a:off x="13258800" y="4368800"/>
            <a:ext cx="2184400" cy="22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90"/>
              </a:lnSpc>
              <a:buNone/>
            </a:pPr>
            <a:r>
              <a:rPr lang="en-US" altLang="en-US" sz="22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运营交接</a:t>
            </a:r>
            <a:endParaRPr lang="en-US" sz="1800" dirty="0"/>
          </a:p>
          <a:p>
            <a:pPr algn="l" indent="0" marL="0">
              <a:lnSpc>
                <a:spcPts val="2610"/>
              </a:lnSpc>
              <a:spcBef>
                <a:spcPts val="1600"/>
              </a:spcBef>
              <a:buNone/>
            </a:pPr>
            <a:r>
              <a:rPr lang="en-US" altLang="en-US" sz="18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监管变更、人员、账户、系统与持续维护。</a:t>
            </a:r>
            <a:endParaRPr lang="en-US" sz="1800" dirty="0"/>
          </a:p>
        </p:txBody>
      </p:sp>
      <p:sp>
        <p:nvSpPr>
          <p:cNvPr id="26" name="transaction-text-24"/>
          <p:cNvSpPr/>
          <p:nvPr/>
        </p:nvSpPr>
        <p:spPr>
          <a:xfrm>
            <a:off x="812800" y="7137400"/>
            <a:ext cx="146050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通知不等于批准。不能一概先转股、后补手续；具体许可和审慎制度决定交割安排。</a:t>
            </a:r>
            <a:endParaRPr lang="en-US" sz="2000" dirty="0"/>
          </a:p>
        </p:txBody>
      </p:sp>
      <p:sp>
        <p:nvSpPr>
          <p:cNvPr id="27" name="transaction-shape-25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1AD77">
                <a:alpha val="40000"/>
              </a:srgbClr>
            </a:solidFill>
            <a:prstDash val="solid"/>
          </a:ln>
        </p:spPr>
      </p:sp>
      <p:sp>
        <p:nvSpPr>
          <p:cNvPr id="28" name="transaction-text-26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C7D4D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FSP Act第10条 / FMC Regulations第191条</a:t>
            </a:r>
            <a:endParaRPr lang="en-US" sz="1400" dirty="0"/>
          </a:p>
        </p:txBody>
      </p:sp>
      <p:sp>
        <p:nvSpPr>
          <p:cNvPr id="29" name="transaction-text-27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C7D4DB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7F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rces-text-1"/>
          <p:cNvSpPr/>
          <p:nvPr/>
        </p:nvSpPr>
        <p:spPr>
          <a:xfrm>
            <a:off x="812800" y="482600"/>
            <a:ext cx="1270000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 / VERIFY FIRST · PREPARE NEXT</a:t>
            </a:r>
            <a:endParaRPr lang="en-US" sz="1400" dirty="0"/>
          </a:p>
        </p:txBody>
      </p:sp>
      <p:pic>
        <p:nvPicPr>
          <p:cNvPr id="4" name="sources-image-2" descr="preencoded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14833600" y="381000"/>
            <a:ext cx="584200" cy="584200"/>
          </a:xfrm>
          <a:prstGeom prst="rect">
            <a:avLst/>
          </a:prstGeom>
        </p:spPr>
      </p:pic>
      <p:sp>
        <p:nvSpPr>
          <p:cNvPr id="5" name="sources-text-3"/>
          <p:cNvSpPr/>
          <p:nvPr/>
        </p:nvSpPr>
        <p:spPr>
          <a:xfrm>
            <a:off x="812800" y="1257300"/>
            <a:ext cx="14605000" cy="73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3600" dirty="0">
                <a:solidFill>
                  <a:srgbClr val="102D40"/>
                </a:solidFill>
                <a:latin typeface="Noto Serif SC" pitchFamily="34" charset="0"/>
                <a:ea typeface="SimSun" pitchFamily="34" charset="-122"/>
                <a:cs typeface="Noto Serif SC" pitchFamily="34" charset="-120"/>
              </a:rPr>
              <a:t>先查官方记录，带三份材料讨论下一步。</a:t>
            </a:r>
            <a:endParaRPr lang="en-US" sz="3600" dirty="0"/>
          </a:p>
        </p:txBody>
      </p:sp>
      <p:sp>
        <p:nvSpPr>
          <p:cNvPr id="6" name="sources-text-4"/>
          <p:cNvSpPr/>
          <p:nvPr/>
        </p:nvSpPr>
        <p:spPr>
          <a:xfrm>
            <a:off x="812800" y="2070100"/>
            <a:ext cx="146050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0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官方入口核对主体与制度；业务说明、资金流、股权图帮助确定项目准备。</a:t>
            </a:r>
            <a:endParaRPr lang="en-US" sz="2000" dirty="0"/>
          </a:p>
        </p:txBody>
      </p:sp>
      <p:sp>
        <p:nvSpPr>
          <p:cNvPr id="7" name="sources-text-5"/>
          <p:cNvSpPr/>
          <p:nvPr/>
        </p:nvSpPr>
        <p:spPr>
          <a:xfrm>
            <a:off x="812800" y="2946400"/>
            <a:ext cx="7239000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七个官方查询入口 · 可点击</a:t>
            </a:r>
            <a:endParaRPr lang="en-US" sz="2500" dirty="0"/>
          </a:p>
        </p:txBody>
      </p:sp>
      <p:sp>
        <p:nvSpPr>
          <p:cNvPr id="8" name="sources-text-6"/>
          <p:cNvSpPr/>
          <p:nvPr/>
        </p:nvSpPr>
        <p:spPr>
          <a:xfrm>
            <a:off x="812800" y="3733800"/>
            <a:ext cx="7505700" cy="355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565"/>
              </a:lnSpc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01 FMA官网：监管与公告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3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02 FMA持牌名录：主体与实际许可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4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03 FMA金融科技：服务功能分析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5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04 FSPR登记册：状态与登记服务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6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05 FSPR登记准备：适用性与证明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7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06 RBNZ官网：审慎准入制度</a:t>
            </a:r>
            <a:endParaRPr lang="en-US" sz="1900" dirty="0"/>
          </a:p>
          <a:p>
            <a:pPr algn="l" indent="0" marL="0">
              <a:lnSpc>
                <a:spcPts val="2565"/>
              </a:lnSpc>
              <a:spcBef>
                <a:spcPts val="1400"/>
              </a:spcBef>
              <a:buNone/>
            </a:pPr>
            <a:r>
              <a:rPr lang="en-US" altLang="en-US" sz="1900" u="sng" dirty="0">
                <a:solidFill>
                  <a:srgbClr val="102D4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8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07 FSP Act：分类及登记不可转让</a:t>
            </a:r>
            <a:endParaRPr lang="en-US" sz="1900" dirty="0"/>
          </a:p>
        </p:txBody>
      </p:sp>
      <p:sp>
        <p:nvSpPr>
          <p:cNvPr id="9" name="sources-shape-7"/>
          <p:cNvSpPr/>
          <p:nvPr/>
        </p:nvSpPr>
        <p:spPr>
          <a:xfrm>
            <a:off x="8953500" y="2933700"/>
            <a:ext cx="6489700" cy="4432300"/>
          </a:xfrm>
          <a:prstGeom prst="roundRect">
            <a:avLst>
              <a:gd name="adj" fmla="val 2292"/>
            </a:avLst>
          </a:prstGeom>
          <a:solidFill>
            <a:srgbClr val="102D40"/>
          </a:solidFill>
          <a:ln/>
        </p:spPr>
      </p:sp>
      <p:sp>
        <p:nvSpPr>
          <p:cNvPr id="10" name="sources-text-8"/>
          <p:cNvSpPr/>
          <p:nvPr/>
        </p:nvSpPr>
        <p:spPr>
          <a:xfrm>
            <a:off x="9321800" y="3251200"/>
            <a:ext cx="5702300" cy="5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25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业务说明 → 资金流 → 股权图</a:t>
            </a:r>
            <a:endParaRPr lang="en-US" sz="2500" dirty="0"/>
          </a:p>
        </p:txBody>
      </p:sp>
      <p:sp>
        <p:nvSpPr>
          <p:cNvPr id="11" name="sources-text-9"/>
          <p:cNvSpPr/>
          <p:nvPr/>
        </p:nvSpPr>
        <p:spPr>
          <a:xfrm>
            <a:off x="9321800" y="4114800"/>
            <a:ext cx="5702300" cy="19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940"/>
              </a:lnSpc>
              <a:buNone/>
            </a:pPr>
            <a:r>
              <a:rPr lang="en-US" altLang="en-US" sz="2100" b="1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唐上永（唐生）· 业务经理</a:t>
            </a:r>
            <a:endParaRPr lang="en-US" sz="2100" dirty="0"/>
          </a:p>
          <a:p>
            <a:pPr algn="l" indent="0" marL="0">
              <a:lnSpc>
                <a:spcPts val="2940"/>
              </a:lnSpc>
              <a:spcBef>
                <a:spcPts val="1300"/>
              </a:spcBef>
              <a:buNone/>
            </a:pPr>
            <a:r>
              <a:rPr lang="en-US" altLang="en-US" sz="21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仁港永胜（香港）有限公司</a:t>
            </a:r>
            <a:endParaRPr lang="en-US" sz="2100" dirty="0"/>
          </a:p>
          <a:p>
            <a:pPr algn="l" indent="0" marL="0">
              <a:lnSpc>
                <a:spcPts val="2940"/>
              </a:lnSpc>
              <a:spcBef>
                <a:spcPts val="1300"/>
              </a:spcBef>
              <a:buNone/>
            </a:pPr>
            <a:r>
              <a:rPr lang="en-US" altLang="en-US" sz="2100" u="sng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9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Drew@sfc8.com</a:t>
            </a:r>
            <a:endParaRPr lang="en-US" sz="2100" dirty="0"/>
          </a:p>
          <a:p>
            <a:pPr algn="l" indent="0" marL="0">
              <a:lnSpc>
                <a:spcPts val="2940"/>
              </a:lnSpc>
              <a:spcBef>
                <a:spcPts val="1000"/>
              </a:spcBef>
              <a:buNone/>
            </a:pPr>
            <a:r>
              <a:rPr lang="en-US" altLang="en-US" sz="2100" dirty="0">
                <a:solidFill>
                  <a:srgbClr val="FFFFFF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+852 3050 1899</a:t>
            </a:r>
            <a:endParaRPr lang="en-US" sz="2100" dirty="0"/>
          </a:p>
        </p:txBody>
      </p:sp>
      <p:sp>
        <p:nvSpPr>
          <p:cNvPr id="12" name="sources-text-10"/>
          <p:cNvSpPr/>
          <p:nvPr/>
        </p:nvSpPr>
        <p:spPr>
          <a:xfrm>
            <a:off x="9321800" y="6413500"/>
            <a:ext cx="5702300" cy="6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7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0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先做在线自测</a:t>
            </a:r>
            <a:r>
              <a:rPr lang="en-US" altLang="en-US" sz="17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7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预约项目讲解</a:t>
            </a:r>
            <a:r>
              <a:rPr lang="en-US" altLang="en-US" sz="1700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 · </a:t>
            </a:r>
            <a:r>
              <a:rPr lang="en-US" altLang="en-US" sz="1700" u="sng" dirty="0">
                <a:solidFill>
                  <a:srgbClr val="D1AD77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  <a:hlinkClick r:id="rId12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查阅合规资料</a:t>
            </a:r>
            <a:endParaRPr lang="en-US" sz="1700" dirty="0"/>
          </a:p>
        </p:txBody>
      </p:sp>
      <p:sp>
        <p:nvSpPr>
          <p:cNvPr id="13" name="sources-text-11"/>
          <p:cNvSpPr/>
          <p:nvPr/>
        </p:nvSpPr>
        <p:spPr>
          <a:xfrm>
            <a:off x="812800" y="7531100"/>
            <a:ext cx="146050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5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办理前复核现行法、未合并修订、个别条件及豁免；本资料不保证审批、开户或交易结果。</a:t>
            </a:r>
            <a:endParaRPr lang="en-US" sz="1500" dirty="0"/>
          </a:p>
        </p:txBody>
      </p:sp>
      <p:sp>
        <p:nvSpPr>
          <p:cNvPr id="14" name="sources-shape-12"/>
          <p:cNvSpPr/>
          <p:nvPr/>
        </p:nvSpPr>
        <p:spPr>
          <a:xfrm>
            <a:off x="812800" y="8064500"/>
            <a:ext cx="14630400" cy="9144"/>
          </a:xfrm>
          <a:prstGeom prst="line">
            <a:avLst/>
          </a:prstGeom>
          <a:ln w="12700">
            <a:solidFill>
              <a:srgbClr val="DDDCD4"/>
            </a:solidFill>
            <a:prstDash val="solid"/>
          </a:ln>
        </p:spPr>
      </p:sp>
      <p:sp>
        <p:nvSpPr>
          <p:cNvPr id="15" name="sources-text-13"/>
          <p:cNvSpPr/>
          <p:nvPr/>
        </p:nvSpPr>
        <p:spPr>
          <a:xfrm>
            <a:off x="812800" y="8293100"/>
            <a:ext cx="138430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RGYS · 新西兰金融准入 · 2026.11.06 · 仁港永胜拟定 / 唐上永（唐生）专业讲解</a:t>
            </a:r>
            <a:endParaRPr lang="en-US" sz="1400" dirty="0"/>
          </a:p>
        </p:txBody>
      </p:sp>
      <p:sp>
        <p:nvSpPr>
          <p:cNvPr id="16" name="sources-text-14"/>
          <p:cNvSpPr/>
          <p:nvPr/>
        </p:nvSpPr>
        <p:spPr>
          <a:xfrm>
            <a:off x="14859000" y="8293100"/>
            <a:ext cx="571500" cy="3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altLang="en-US" sz="1400" dirty="0">
                <a:solidFill>
                  <a:srgbClr val="647680"/>
                </a:solidFill>
                <a:latin typeface="Noto Sans SC" pitchFamily="34" charset="0"/>
                <a:ea typeface="Microsoft YaHei" pitchFamily="34" charset="-122"/>
                <a:cs typeface="Noto Sans SC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Manus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新西兰FMA与FSPR分类及收购要点｜直观图解版·仁港永胜</dc:title>
  <dc:subject>新西兰FMA与FSPR分类及收购要点｜直观图解版·仁港永胜</dc:subject>
  <dc:creator>Manus</dc:creator>
  <cp:lastModifiedBy>Manus</cp:lastModifiedBy>
  <cp:revision>1</cp:revision>
  <dcterms:created xsi:type="dcterms:W3CDTF">2026-11-06T06:16:49Z</dcterms:created>
  <dcterms:modified xsi:type="dcterms:W3CDTF">2026-11-06T06:16:49Z</dcterms:modified>
</cp:coreProperties>
</file>