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  <p:embeddedFont>
      <p:font typeface="Noto Serif SC" charset="-122" pitchFamily="34"/>
      <p:regular r:id="rId20"/>
    </p:embeddedFont>
    <p:embeddedFont>
      <p:font typeface="Manrope" charset="-122" pitchFamily="34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sp-register.companiesoffice.govt.nz/help-centre/registering-a-financial-service-provider-fsp/preparing-to-register/" TargetMode="External"/><Relationship Id="rId3" Type="http://schemas.openxmlformats.org/officeDocument/2006/relationships/hyperlink" Target="https://www.fma.govt.nz/business/licensed-providers/" TargetMode="External"/><Relationship Id="rId4" Type="http://schemas.openxmlformats.org/officeDocument/2006/relationships/hyperlink" Target="https://www.dia.govt.nz/AML-CFT-Homepage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business/licensed-providers/" TargetMode="External"/><Relationship Id="rId3" Type="http://schemas.openxmlformats.org/officeDocument/2006/relationships/hyperlink" Target="https://www.legislation.govt.nz/act/public/2013/0069/latest/whole.html" TargetMode="External"/><Relationship Id="rId4" Type="http://schemas.openxmlformats.org/officeDocument/2006/relationships/hyperlink" Target="https://www.legislation.govt.nz/act/public/2011/0010/latest/whole.html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assets/Information-sheets/Classes-of-financial-advice-service-for-full-FAP-licences.pdf" TargetMode="External"/><Relationship Id="rId3" Type="http://schemas.openxmlformats.org/officeDocument/2006/relationships/hyperlink" Target="https://www.legislation.govt.nz/act/public/2013/0069/latest/whole.html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t.nz/act/public/2008/0097/latest/whole.html" TargetMode="External"/><Relationship Id="rId3" Type="http://schemas.openxmlformats.org/officeDocument/2006/relationships/hyperlink" Target="https://www.legislation.govt.nz/regulation/public/2020/0316/latest/whole.html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t.nz/act/public/2008/0097/latest/whole.html" TargetMode="External"/><Relationship Id="rId3" Type="http://schemas.openxmlformats.org/officeDocument/2006/relationships/hyperlink" Target="https://www.legislation.govt.nz/regulation/public/2020/0316/latest/whole.html" TargetMode="External"/><Relationship Id="rId4" Type="http://schemas.openxmlformats.org/officeDocument/2006/relationships/hyperlink" Target="https://www.legislation.govt.nz/act/public/2013/0069/latest/whole.html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business/services/cryptocurrencies/" TargetMode="External"/><Relationship Id="rId3" Type="http://schemas.openxmlformats.org/officeDocument/2006/relationships/hyperlink" Target="https://www.legislation.govt.nz/act/public/2008/0097/latest/whole.html" TargetMode="External"/><Relationship Id="rId4" Type="http://schemas.openxmlformats.org/officeDocument/2006/relationships/hyperlink" Target="https://www.dia.govt.nz/AML-CFT-Homepage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t.nz/act/public/2026/29/en/latest/" TargetMode="External"/><Relationship Id="rId3" Type="http://schemas.openxmlformats.org/officeDocument/2006/relationships/hyperlink" Target="https://www.fma.govt.nz/assets/Consultations/Proposed-changes-to-standard-conditions.pdf" TargetMode="External"/><Relationship Id="rId4" Type="http://schemas.openxmlformats.org/officeDocument/2006/relationships/hyperlink" Target="https://www.dia.govt.nz/AML-CFT-Homepage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assets/Licensing-guides/Introductory-guide-to-full-licence-requirements.pdf" TargetMode="External"/><Relationship Id="rId3" Type="http://schemas.openxmlformats.org/officeDocument/2006/relationships/hyperlink" Target="https://fsp-register.companiesoffice.govt.nz/help-centre/registering-a-financial-service-provider-fsp/as-an-entity/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sp-register.companiesoffice.govt.nz/" TargetMode="External"/><Relationship Id="rId3" Type="http://schemas.openxmlformats.org/officeDocument/2006/relationships/hyperlink" Target="https://www.fma.govt.nz/business/licensed-providers/" TargetMode="External"/><Relationship Id="rId4" Type="http://schemas.openxmlformats.org/officeDocument/2006/relationships/hyperlink" Target="https://www.rbnz.govt.nz/regulation-and-supervision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slation.govt.nz/act/public/2008/0097/latest/whole.html" TargetMode="External"/><Relationship Id="rId3" Type="http://schemas.openxmlformats.org/officeDocument/2006/relationships/hyperlink" Target="https://www.legislation.govt.nz/regulation/public/2014/0326/latest/whole.html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" TargetMode="External"/><Relationship Id="rId3" Type="http://schemas.openxmlformats.org/officeDocument/2006/relationships/hyperlink" Target="https://www.fma.govt.nz/business/licensed-providers/" TargetMode="External"/><Relationship Id="rId4" Type="http://schemas.openxmlformats.org/officeDocument/2006/relationships/hyperlink" Target="https://www.fma.govt.nz/business/focus-areas/innovation/regulatory-and-licensing-requirements/" TargetMode="External"/><Relationship Id="rId5" Type="http://schemas.openxmlformats.org/officeDocument/2006/relationships/hyperlink" Target="https://fsp-register.companiesoffice.govt.nz/" TargetMode="External"/><Relationship Id="rId6" Type="http://schemas.openxmlformats.org/officeDocument/2006/relationships/hyperlink" Target="https://fsp-register.companiesoffice.govt.nz/help-centre/registering-a-financial-service-provider-fsp/preparing-to-register/" TargetMode="External"/><Relationship Id="rId7" Type="http://schemas.openxmlformats.org/officeDocument/2006/relationships/hyperlink" Target="https://www.rbnz.govt.nz/" TargetMode="External"/><Relationship Id="rId8" Type="http://schemas.openxmlformats.org/officeDocument/2006/relationships/hyperlink" Target="https://www.legislation.govt.nz/act/public/2008/0097/latest/whole.html" TargetMode="External"/><Relationship Id="rId9" Type="http://schemas.openxmlformats.org/officeDocument/2006/relationships/hyperlink" Target="mailto:Drew@sfc8.com" TargetMode="External"/><Relationship Id="rId1" Type="http://schemas.openxmlformats.org/officeDocument/2006/relationships/image" Target="../media/image-1-2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11898" r="11898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102D40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cover-image-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62000" y="635000"/>
            <a:ext cx="889000" cy="889000"/>
          </a:xfrm>
          <a:prstGeom prst="rect">
            <a:avLst/>
          </a:prstGeom>
        </p:spPr>
      </p:pic>
      <p:sp>
        <p:nvSpPr>
          <p:cNvPr id="5" name="cover-text-2"/>
          <p:cNvSpPr/>
          <p:nvPr/>
        </p:nvSpPr>
        <p:spPr>
          <a:xfrm>
            <a:off x="1905000" y="812800"/>
            <a:ext cx="11430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2200" dirty="0"/>
          </a:p>
        </p:txBody>
      </p:sp>
      <p:sp>
        <p:nvSpPr>
          <p:cNvPr id="6" name="cover-text-3"/>
          <p:cNvSpPr/>
          <p:nvPr/>
        </p:nvSpPr>
        <p:spPr>
          <a:xfrm>
            <a:off x="762000" y="2578100"/>
            <a:ext cx="13970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ZEALAND · CLIENT REGULATORY BRIEFING</a:t>
            </a:r>
            <a:endParaRPr lang="en-US" sz="2000" dirty="0"/>
          </a:p>
        </p:txBody>
      </p:sp>
      <p:sp>
        <p:nvSpPr>
          <p:cNvPr id="7" name="cover-text-4"/>
          <p:cNvSpPr/>
          <p:nvPr/>
        </p:nvSpPr>
        <p:spPr>
          <a:xfrm>
            <a:off x="762000" y="3327400"/>
            <a:ext cx="14605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0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新西兰金融准入</a:t>
            </a:r>
            <a:endParaRPr lang="en-US" sz="5000" dirty="0"/>
          </a:p>
          <a:p>
            <a:pPr algn="l" indent="0" marL="0">
              <a:buNone/>
            </a:pPr>
            <a:r>
              <a:rPr lang="en-US" altLang="en-US" sz="50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先分清登记，再判断牌照。</a:t>
            </a:r>
            <a:endParaRPr lang="en-US" sz="5000" dirty="0"/>
          </a:p>
        </p:txBody>
      </p:sp>
      <p:sp>
        <p:nvSpPr>
          <p:cNvPr id="8" name="cover-text-5"/>
          <p:cNvSpPr/>
          <p:nvPr/>
        </p:nvSpPr>
        <p:spPr>
          <a:xfrm>
            <a:off x="762000" y="5664200"/>
            <a:ext cx="13081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FMA 与 FSPR 分类及持牌公司收购要点</a:t>
            </a:r>
            <a:endParaRPr lang="en-US" sz="25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拟定讲解：唐上永（唐生 / Drew） · 资料核查 2026.11.06</a:t>
            </a:r>
            <a:endParaRPr lang="en-US" sz="2500" dirty="0"/>
          </a:p>
        </p:txBody>
      </p:sp>
      <p:sp>
        <p:nvSpPr>
          <p:cNvPr id="9" name="cover-shape-6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0" name="cover-text-7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Rengangyongsheng (Hong Kong) Limited · 独立第三方咨询 · 封面为品牌概念图</a:t>
            </a:r>
            <a:endParaRPr lang="en-US" sz="1400" dirty="0"/>
          </a:p>
        </p:txBody>
      </p:sp>
      <p:sp>
        <p:nvSpPr>
          <p:cNvPr id="11" name="cover-text-8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work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framework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REGULATORY ARCHITECTURE</a:t>
            </a:r>
            <a:endParaRPr lang="en-US" sz="1400" dirty="0"/>
          </a:p>
        </p:txBody>
      </p:sp>
      <p:sp>
        <p:nvSpPr>
          <p:cNvPr id="4" name="framework-text-3"/>
          <p:cNvSpPr/>
          <p:nvPr/>
        </p:nvSpPr>
        <p:spPr>
          <a:xfrm>
            <a:off x="762000" y="1511300"/>
            <a:ext cx="14732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四个监管维度，不能互相替代。</a:t>
            </a:r>
            <a:endParaRPr lang="en-US" sz="3200" dirty="0"/>
          </a:p>
        </p:txBody>
      </p:sp>
      <p:sp>
        <p:nvSpPr>
          <p:cNvPr id="5" name="framework-text-4"/>
          <p:cNvSpPr/>
          <p:nvPr/>
        </p:nvSpPr>
        <p:spPr>
          <a:xfrm>
            <a:off x="762000" y="2616200"/>
            <a:ext cx="14097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先识别真实业务、产品与客户，再分别核对登记、实质许可、审慎准入与反洗钱义务。</a:t>
            </a:r>
            <a:endParaRPr lang="en-US" sz="1800" dirty="0"/>
          </a:p>
        </p:txBody>
      </p:sp>
      <p:sp>
        <p:nvSpPr>
          <p:cNvPr id="6" name="framework-shape-5"/>
          <p:cNvSpPr/>
          <p:nvPr/>
        </p:nvSpPr>
        <p:spPr>
          <a:xfrm>
            <a:off x="762000" y="37338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7" name="framework-text-6"/>
          <p:cNvSpPr/>
          <p:nvPr/>
        </p:nvSpPr>
        <p:spPr>
          <a:xfrm>
            <a:off x="762000" y="4064000"/>
            <a:ext cx="33655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/ FSPR</a:t>
            </a:r>
            <a:endParaRPr lang="en-US" sz="3600" dirty="0"/>
          </a:p>
        </p:txBody>
      </p:sp>
      <p:sp>
        <p:nvSpPr>
          <p:cNvPr id="8" name="framework-text-7"/>
          <p:cNvSpPr/>
          <p:nvPr/>
        </p:nvSpPr>
        <p:spPr>
          <a:xfrm>
            <a:off x="762000" y="4940300"/>
            <a:ext cx="3175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Companies Office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服务登记与公开资料。</a:t>
            </a:r>
            <a:endParaRPr lang="en-US" sz="1800" dirty="0"/>
          </a:p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FSP号码不是经营牌照，亦非政府背书。</a:t>
            </a:r>
            <a:endParaRPr lang="en-US" sz="1800" dirty="0"/>
          </a:p>
        </p:txBody>
      </p:sp>
      <p:sp>
        <p:nvSpPr>
          <p:cNvPr id="9" name="framework-text-8"/>
          <p:cNvSpPr/>
          <p:nvPr/>
        </p:nvSpPr>
        <p:spPr>
          <a:xfrm>
            <a:off x="4572000" y="4064000"/>
            <a:ext cx="33655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 / FMA</a:t>
            </a:r>
            <a:endParaRPr lang="en-US" sz="3600" dirty="0"/>
          </a:p>
        </p:txBody>
      </p:sp>
      <p:sp>
        <p:nvSpPr>
          <p:cNvPr id="10" name="framework-text-9"/>
          <p:cNvSpPr/>
          <p:nvPr/>
        </p:nvSpPr>
        <p:spPr>
          <a:xfrm>
            <a:off x="4572000" y="4940300"/>
            <a:ext cx="3175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许可与市场行为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业务、产品与客户决定是否须持许可，或适用有效豁免。</a:t>
            </a:r>
            <a:endParaRPr lang="en-US" sz="1800" dirty="0"/>
          </a:p>
        </p:txBody>
      </p:sp>
      <p:sp>
        <p:nvSpPr>
          <p:cNvPr id="11" name="framework-text-10"/>
          <p:cNvSpPr/>
          <p:nvPr/>
        </p:nvSpPr>
        <p:spPr>
          <a:xfrm>
            <a:off x="8382000" y="4064000"/>
            <a:ext cx="33655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 / RBNZ</a:t>
            </a:r>
            <a:endParaRPr lang="en-US" sz="3600" dirty="0"/>
          </a:p>
        </p:txBody>
      </p:sp>
      <p:sp>
        <p:nvSpPr>
          <p:cNvPr id="12" name="framework-text-11"/>
          <p:cNvSpPr/>
          <p:nvPr/>
        </p:nvSpPr>
        <p:spPr>
          <a:xfrm>
            <a:off x="8382000" y="4940300"/>
            <a:ext cx="3175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审慎准入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银行、保险与NBDT须分别核对资本、适格性及现行制度。</a:t>
            </a:r>
            <a:endParaRPr lang="en-US" sz="1800" dirty="0"/>
          </a:p>
        </p:txBody>
      </p:sp>
      <p:sp>
        <p:nvSpPr>
          <p:cNvPr id="13" name="framework-text-12"/>
          <p:cNvSpPr/>
          <p:nvPr/>
        </p:nvSpPr>
        <p:spPr>
          <a:xfrm>
            <a:off x="12192000" y="4064000"/>
            <a:ext cx="3302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 / AML</a:t>
            </a:r>
            <a:endParaRPr lang="en-US" sz="3200" dirty="0"/>
          </a:p>
        </p:txBody>
      </p:sp>
      <p:sp>
        <p:nvSpPr>
          <p:cNvPr id="14" name="framework-text-13"/>
          <p:cNvSpPr/>
          <p:nvPr/>
        </p:nvSpPr>
        <p:spPr>
          <a:xfrm>
            <a:off x="12192000" y="4940300"/>
            <a:ext cx="3175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DIA统一监督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风险评估、客户尽调与报告义务；不授予金融经营权限。</a:t>
            </a:r>
            <a:endParaRPr lang="en-US" sz="1800" dirty="0"/>
          </a:p>
        </p:txBody>
      </p:sp>
      <p:sp>
        <p:nvSpPr>
          <p:cNvPr id="15" name="framework-text-14"/>
          <p:cNvSpPr/>
          <p:nvPr/>
        </p:nvSpPr>
        <p:spPr>
          <a:xfrm>
            <a:off x="762000" y="74549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官方：FSPR登记指引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FMA许可名录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DIA现行AML主页</a:t>
            </a:r>
            <a:endParaRPr lang="en-US" sz="1400" dirty="0"/>
          </a:p>
        </p:txBody>
      </p:sp>
      <p:sp>
        <p:nvSpPr>
          <p:cNvPr id="16" name="framework-shape-15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7" name="framework-text-16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8" name="framework-text-17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ma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fma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FMA LICENSING</a:t>
            </a:r>
            <a:endParaRPr lang="en-US" sz="1400" dirty="0"/>
          </a:p>
        </p:txBody>
      </p:sp>
      <p:sp>
        <p:nvSpPr>
          <p:cNvPr id="4" name="fma-text-3"/>
          <p:cNvSpPr/>
          <p:nvPr/>
        </p:nvSpPr>
        <p:spPr>
          <a:xfrm>
            <a:off x="762000" y="1511300"/>
            <a:ext cx="147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FMA十二个商业类别，</a:t>
            </a:r>
            <a:endParaRPr lang="en-US" sz="3200" dirty="0"/>
          </a:p>
        </p:txBody>
      </p:sp>
      <p:sp>
        <p:nvSpPr>
          <p:cNvPr id="5" name="fma-text-4"/>
          <p:cNvSpPr/>
          <p:nvPr/>
        </p:nvSpPr>
        <p:spPr>
          <a:xfrm>
            <a:off x="762000" y="2159000"/>
            <a:ext cx="147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D1AD77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并非十二种同构证书。</a:t>
            </a:r>
            <a:endParaRPr lang="en-US" sz="3200" dirty="0"/>
          </a:p>
        </p:txBody>
      </p:sp>
      <p:graphicFrame>
        <p:nvGraphicFramePr>
          <p:cNvPr id="6" name="fma-table-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3302000"/>
          <a:ext cx="14732000" cy="3505200"/>
        </p:xfrm>
        <a:graphic>
          <a:graphicData uri="http://schemas.openxmlformats.org/drawingml/2006/table">
            <a:tbl>
              <a:tblPr/>
              <a:tblGrid>
                <a:gridCol w="7366000"/>
                <a:gridCol w="7366000"/>
              </a:tblGrid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01  金融建议提供者 FAP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07  受限计划独立受托人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02  衍生品发行商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08  金融产品监督人 Supervisor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03  集合投资计划管理人 MIS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09  金融产品市场营运商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04  全权投资管理提供者 DIMS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10  金融机构行为许可 CoFI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05  股权众筹服务商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11  消费信贷提供者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06  P2P借贷服务商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12  金融基准管理人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fma-text-6"/>
          <p:cNvSpPr/>
          <p:nvPr/>
        </p:nvSpPr>
        <p:spPr>
          <a:xfrm>
            <a:off x="762000" y="7035800"/>
            <a:ext cx="1473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众筹、P2P与基准有可申请许可路径，不能推断所有底层活动一律强制持牌。市场及监督人另有法定机制。</a:t>
            </a:r>
            <a:endParaRPr lang="en-US" sz="1800" dirty="0"/>
          </a:p>
        </p:txBody>
      </p:sp>
      <p:sp>
        <p:nvSpPr>
          <p:cNvPr id="8" name="fma-text-7"/>
          <p:cNvSpPr/>
          <p:nvPr/>
        </p:nvSpPr>
        <p:spPr>
          <a:xfrm>
            <a:off x="762000" y="76962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FMA许可名录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FMC Act许可制度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监督人法</a:t>
            </a:r>
            <a:endParaRPr lang="en-US" sz="1400" dirty="0"/>
          </a:p>
        </p:txBody>
      </p:sp>
      <p:sp>
        <p:nvSpPr>
          <p:cNvPr id="9" name="fma-shape-8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0" name="fma-text-9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1" name="fma-text-10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p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fap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FINANCIAL ADVICE STRUCTURES</a:t>
            </a:r>
            <a:endParaRPr lang="en-US" sz="1400" dirty="0"/>
          </a:p>
        </p:txBody>
      </p:sp>
      <p:sp>
        <p:nvSpPr>
          <p:cNvPr id="4" name="fap-text-3"/>
          <p:cNvSpPr/>
          <p:nvPr/>
        </p:nvSpPr>
        <p:spPr>
          <a:xfrm>
            <a:off x="762000" y="1511300"/>
            <a:ext cx="147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FAP三Class取决于人员结构，不是资本等级。</a:t>
            </a:r>
            <a:endParaRPr lang="en-US" sz="3200" dirty="0"/>
          </a:p>
        </p:txBody>
      </p:sp>
      <p:graphicFrame>
        <p:nvGraphicFramePr>
          <p:cNvPr id="5" name="fap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3009900"/>
          <a:ext cx="14732000" cy="3365500"/>
        </p:xfrm>
        <a:graphic>
          <a:graphicData uri="http://schemas.openxmlformats.org/drawingml/2006/table">
            <a:tbl>
              <a:tblPr/>
              <a:tblGrid>
                <a:gridCol w="4910667"/>
                <a:gridCol w="4910667"/>
                <a:gridCol w="4910667"/>
              </a:tblGrid>
              <a:tr h="698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Class 1 / 单顾问结构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Class 2 / 顾问团队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Class 3 / 扩展建议模式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个人自行给建议；实体可直接数字建议，或仅一名直接受聘顾问且为唯一董事或两名董事之一。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  <a:p>
                      <a:pPr algn="l" indent="0" marL="0">
                        <a:spcBef>
                          <a:spcPts val="1200"/>
                        </a:spcBef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无指定代表及授权机构。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可使用多名金融顾问；实体持牌人可覆盖列名授权机构。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  <a:p>
                      <a:pPr algn="l" indent="0" marL="0">
                        <a:spcBef>
                          <a:spcPts val="1200"/>
                        </a:spcBef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间接受聘须获准，不含指定代表。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可增加指定代表；受聘实体及复杂结构须有具体许可条件支持。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  <a:p>
                      <a:pPr algn="l" indent="0" marL="0">
                        <a:spcBef>
                          <a:spcPts val="1200"/>
                        </a:spcBef>
                        <a:buNone/>
                      </a:pPr>
                      <a:r>
                        <a:rPr lang="en-US" altLang="en-US" sz="19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不等于全金融业务授权。</a:t>
                      </a:r>
                      <a:endParaRPr lang="en-US" sz="19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28600" marR="228600" marT="203200" marB="203200" anchor="t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fap-text-5"/>
          <p:cNvSpPr/>
          <p:nvPr/>
        </p:nvSpPr>
        <p:spPr>
          <a:xfrm>
            <a:off x="762000" y="6769100"/>
            <a:ext cx="147320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个人 Financial Adviser登记 ≠ FAP许可。Authorised body须在实际许可下列名覆盖；Nominated Representative由FAP控制，没有独立NR牌照。</a:t>
            </a:r>
            <a:endParaRPr lang="en-US" sz="1800" dirty="0"/>
          </a:p>
        </p:txBody>
      </p:sp>
      <p:sp>
        <p:nvSpPr>
          <p:cNvPr id="7" name="fap-text-6"/>
          <p:cNvSpPr/>
          <p:nvPr/>
        </p:nvSpPr>
        <p:spPr>
          <a:xfrm>
            <a:off x="762000" y="7683500"/>
            <a:ext cx="1473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官方：FAP三Class说明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FMC Act金融建议角色</a:t>
            </a:r>
            <a:endParaRPr lang="en-US" sz="1400" dirty="0"/>
          </a:p>
        </p:txBody>
      </p:sp>
      <p:sp>
        <p:nvSpPr>
          <p:cNvPr id="8" name="fap-shape-7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9" name="fap-text-8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0" name="fap-text-9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spr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fspr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FSPR BUSINESS DIRECTORY</a:t>
            </a:r>
            <a:endParaRPr lang="en-US" sz="1400" dirty="0"/>
          </a:p>
        </p:txBody>
      </p:sp>
      <p:sp>
        <p:nvSpPr>
          <p:cNvPr id="4" name="fspr-text-3"/>
          <p:cNvSpPr/>
          <p:nvPr/>
        </p:nvSpPr>
        <p:spPr>
          <a:xfrm>
            <a:off x="762000" y="1511300"/>
            <a:ext cx="1473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FSPR二十商业分类，要映射真实法定服务。</a:t>
            </a:r>
            <a:endParaRPr lang="en-US" sz="3200" dirty="0"/>
          </a:p>
        </p:txBody>
      </p:sp>
      <p:graphicFrame>
        <p:nvGraphicFramePr>
          <p:cNvPr id="6" name="fspr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768600"/>
          <a:ext cx="14732000" cy="4318000"/>
        </p:xfrm>
        <a:graphic>
          <a:graphicData uri="http://schemas.openxmlformats.org/drawingml/2006/table">
            <a:tbl>
              <a:tblPr/>
              <a:tblGrid>
                <a:gridCol w="7366000"/>
                <a:gridCol w="7366000"/>
              </a:tblGrid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01  金融建议服务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11  金融产品发售人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02  客户资金及财产服务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12  金融产品发行人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03  投资组合管理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13  投资管理人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04  信贷合同债权人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14  注册投资计划管理人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05  金钱或价值转移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15  全权投资管理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06  支付工具发行与管理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16  衍生品发行商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07  金融担保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17  指定中介服务：众筹 / P2P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08  外币兑换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18  金融产品市场营运商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09  代客金融产品或外汇交易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19  保险服务：承保身份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10  远期外汇合约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20  银行及非银行吸收存款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52400" marR="152400" marT="50800" marB="50800" anchor="ctr">
                    <a:lnL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AD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fspr-text-5"/>
          <p:cNvSpPr/>
          <p:nvPr/>
        </p:nvSpPr>
        <p:spPr>
          <a:xfrm>
            <a:off x="762000" y="7289800"/>
            <a:ext cx="1473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二十项不是法例主项或线上字段的数量；有拆分、合并和重叠。勾选服务不产生许可。</a:t>
            </a:r>
            <a:endParaRPr lang="en-US" sz="1800" dirty="0"/>
          </a:p>
        </p:txBody>
      </p:sp>
      <p:sp>
        <p:nvSpPr>
          <p:cNvPr id="7" name="fspr-text-6"/>
          <p:cNvSpPr/>
          <p:nvPr/>
        </p:nvSpPr>
        <p:spPr>
          <a:xfrm>
            <a:off x="762000" y="77089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 Act第5条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2020登记规则与附表2</a:t>
            </a:r>
            <a:endParaRPr lang="en-US" sz="1400" dirty="0"/>
          </a:p>
        </p:txBody>
      </p:sp>
      <p:sp>
        <p:nvSpPr>
          <p:cNvPr id="8" name="fspr-shape-7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9" name="fspr-text-8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0" name="fspr-text-9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dentities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identities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STATUTORY ROLES</a:t>
            </a:r>
            <a:endParaRPr lang="en-US" sz="1400" dirty="0"/>
          </a:p>
        </p:txBody>
      </p:sp>
      <p:sp>
        <p:nvSpPr>
          <p:cNvPr id="4" name="identities-text-3"/>
          <p:cNvSpPr/>
          <p:nvPr/>
        </p:nvSpPr>
        <p:spPr>
          <a:xfrm>
            <a:off x="762000" y="1511300"/>
            <a:ext cx="1473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法定身份更细，但不是多出通用牌照。</a:t>
            </a:r>
            <a:endParaRPr lang="en-US" sz="3200" dirty="0"/>
          </a:p>
        </p:txBody>
      </p:sp>
      <p:graphicFrame>
        <p:nvGraphicFramePr>
          <p:cNvPr id="7" name="identities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781300"/>
          <a:ext cx="14732000" cy="3962400"/>
        </p:xfrm>
        <a:graphic>
          <a:graphicData uri="http://schemas.openxmlformats.org/drawingml/2006/table">
            <a:tbl>
              <a:tblPr/>
              <a:tblGrid>
                <a:gridCol w="3683000"/>
                <a:gridCol w="11049000"/>
              </a:tblGrid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个人顾问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个人登记＋有效FAP受聘关联；关联期限不是无覆盖营业宽限。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授权机构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须受列名许可和条件覆盖；非FAP市场服务亦可能有授权机构。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Mobile trader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法定流动售货商；不是手机应用、移动支付或任意电商。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Custodian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客户资产服务区分托管与非托管、零售与批发；计划及DIMS托管另判。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建议子角色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指定代表、中间人、受聘实体与授权机构不同，不能互相代替。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其他监管身份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02D4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审计师／机构、认可机构、退休村监督、气候披露、FMI与批发投资。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identities-text-5"/>
          <p:cNvSpPr/>
          <p:nvPr/>
        </p:nvSpPr>
        <p:spPr>
          <a:xfrm>
            <a:off x="762000" y="6985000"/>
            <a:ext cx="14732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ma项现行同类服务仅MIS、DIMS及衍生品；n项只是保留规定权。批发、有效豁免与免登记不能相互推导。</a:t>
            </a:r>
            <a:endParaRPr lang="en-US" sz="1800" dirty="0"/>
          </a:p>
        </p:txBody>
      </p:sp>
      <p:sp>
        <p:nvSpPr>
          <p:cNvPr id="5" name="identities-text-6"/>
          <p:cNvSpPr/>
          <p:nvPr/>
        </p:nvSpPr>
        <p:spPr>
          <a:xfrm>
            <a:off x="762000" y="76835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 Act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登记规则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FMC Act角色</a:t>
            </a:r>
            <a:endParaRPr lang="en-US" sz="1400" dirty="0"/>
          </a:p>
        </p:txBody>
      </p:sp>
      <p:sp>
        <p:nvSpPr>
          <p:cNvPr id="8" name="identities-shape-7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9" name="identities-text-8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0" name="identities-text-9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gital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digital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FUNCTION OVER LABEL</a:t>
            </a:r>
            <a:endParaRPr lang="en-US" sz="1400" dirty="0"/>
          </a:p>
        </p:txBody>
      </p:sp>
      <p:sp>
        <p:nvSpPr>
          <p:cNvPr id="4" name="digital-text-3"/>
          <p:cNvSpPr/>
          <p:nvPr/>
        </p:nvSpPr>
        <p:spPr>
          <a:xfrm>
            <a:off x="762000" y="1511300"/>
            <a:ext cx="147320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虚拟资产、外汇与汇款，按功能判断权限。</a:t>
            </a:r>
            <a:endParaRPr lang="en-US" sz="3200" dirty="0"/>
          </a:p>
        </p:txBody>
      </p:sp>
      <p:sp>
        <p:nvSpPr>
          <p:cNvPr id="5" name="digital-shape-4"/>
          <p:cNvSpPr/>
          <p:nvPr/>
        </p:nvSpPr>
        <p:spPr>
          <a:xfrm>
            <a:off x="762000" y="32512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6" name="digital-text-5"/>
          <p:cNvSpPr/>
          <p:nvPr/>
        </p:nvSpPr>
        <p:spPr>
          <a:xfrm>
            <a:off x="762000" y="36322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Crypto / 钱包</a:t>
            </a:r>
            <a:endParaRPr lang="en-US" sz="2400" dirty="0"/>
          </a:p>
        </p:txBody>
      </p:sp>
      <p:sp>
        <p:nvSpPr>
          <p:cNvPr id="7" name="digital-text-6"/>
          <p:cNvSpPr/>
          <p:nvPr/>
        </p:nvSpPr>
        <p:spPr>
          <a:xfrm>
            <a:off x="762000" y="4457700"/>
            <a:ext cx="317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按代币权利、兑换、转移及托管功能映射登记和AML。可能另触发产品或FMA许可，不能称通用VASP牌照。</a:t>
            </a:r>
            <a:endParaRPr lang="en-US" sz="1800" dirty="0"/>
          </a:p>
        </p:txBody>
      </p:sp>
      <p:sp>
        <p:nvSpPr>
          <p:cNvPr id="8" name="digital-text-7"/>
          <p:cNvSpPr/>
          <p:nvPr/>
        </p:nvSpPr>
        <p:spPr>
          <a:xfrm>
            <a:off x="4572000" y="36322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Spot FX / 找换</a:t>
            </a:r>
            <a:endParaRPr lang="en-US" sz="2400" dirty="0"/>
          </a:p>
        </p:txBody>
      </p:sp>
      <p:sp>
        <p:nvSpPr>
          <p:cNvPr id="9" name="digital-text-8"/>
          <p:cNvSpPr/>
          <p:nvPr/>
        </p:nvSpPr>
        <p:spPr>
          <a:xfrm>
            <a:off x="4572000" y="4457700"/>
            <a:ext cx="317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普通现货兑换通常无独立FMA市场服务牌照。FSPR与AML适用另判，不自动覆盖保证金或远期业务。</a:t>
            </a:r>
            <a:endParaRPr lang="en-US" sz="1800" dirty="0"/>
          </a:p>
        </p:txBody>
      </p:sp>
      <p:sp>
        <p:nvSpPr>
          <p:cNvPr id="10" name="digital-text-9"/>
          <p:cNvSpPr/>
          <p:nvPr/>
        </p:nvSpPr>
        <p:spPr>
          <a:xfrm>
            <a:off x="8382000" y="3632200"/>
            <a:ext cx="3365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Remittance</a:t>
            </a:r>
            <a:endParaRPr lang="en-US" sz="2400" dirty="0"/>
          </a:p>
        </p:txBody>
      </p:sp>
      <p:sp>
        <p:nvSpPr>
          <p:cNvPr id="11" name="digital-text-10"/>
          <p:cNvSpPr/>
          <p:nvPr/>
        </p:nvSpPr>
        <p:spPr>
          <a:xfrm>
            <a:off x="8382000" y="4457700"/>
            <a:ext cx="317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单纯汇款通常没有单独FMA牌照。资金或价值转移登记、AML、银行合作与境外许可分别核查。</a:t>
            </a:r>
            <a:endParaRPr lang="en-US" sz="1800" dirty="0"/>
          </a:p>
        </p:txBody>
      </p:sp>
      <p:sp>
        <p:nvSpPr>
          <p:cNvPr id="12" name="digital-text-11"/>
          <p:cNvSpPr/>
          <p:nvPr/>
        </p:nvSpPr>
        <p:spPr>
          <a:xfrm>
            <a:off x="12192000" y="36322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Derivatives</a:t>
            </a:r>
            <a:endParaRPr lang="en-US" sz="2400" dirty="0"/>
          </a:p>
        </p:txBody>
      </p:sp>
      <p:sp>
        <p:nvSpPr>
          <p:cNvPr id="13" name="digital-text-12"/>
          <p:cNvSpPr/>
          <p:nvPr/>
        </p:nvSpPr>
        <p:spPr>
          <a:xfrm>
            <a:off x="12192000" y="4457700"/>
            <a:ext cx="317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零售受规管发行通常须衍生品许可。远期外汇与加密衍生品不能用现货登记替代。</a:t>
            </a:r>
            <a:endParaRPr lang="en-US" sz="1800" dirty="0"/>
          </a:p>
        </p:txBody>
      </p:sp>
      <p:sp>
        <p:nvSpPr>
          <p:cNvPr id="14" name="digital-text-13"/>
          <p:cNvSpPr/>
          <p:nvPr/>
        </p:nvSpPr>
        <p:spPr>
          <a:xfrm>
            <a:off x="762000" y="7073900"/>
            <a:ext cx="14732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先画产品权利和资金流；同名“交易平台”可能面对完全不同的监管要求。</a:t>
            </a:r>
            <a:endParaRPr lang="en-US" sz="1800" dirty="0"/>
          </a:p>
        </p:txBody>
      </p:sp>
      <p:sp>
        <p:nvSpPr>
          <p:cNvPr id="15" name="digital-text-14"/>
          <p:cNvSpPr/>
          <p:nvPr/>
        </p:nvSpPr>
        <p:spPr>
          <a:xfrm>
            <a:off x="762000" y="76835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FMA加密资产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 Act服务分类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DIA现行监督</a:t>
            </a:r>
            <a:endParaRPr lang="en-US" sz="1400" dirty="0"/>
          </a:p>
        </p:txBody>
      </p:sp>
      <p:sp>
        <p:nvSpPr>
          <p:cNvPr id="16" name="digital-shape-15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7" name="digital-text-16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8" name="digital-text-17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nges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changes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2026 TRANSITIONS</a:t>
            </a:r>
            <a:endParaRPr lang="en-US" sz="1400" dirty="0"/>
          </a:p>
        </p:txBody>
      </p:sp>
      <p:sp>
        <p:nvSpPr>
          <p:cNvPr id="4" name="changes-text-3"/>
          <p:cNvSpPr/>
          <p:nvPr/>
        </p:nvSpPr>
        <p:spPr>
          <a:xfrm>
            <a:off x="762000" y="1511300"/>
            <a:ext cx="14732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2026监管迁移：已生效与未来安排分别看。</a:t>
            </a:r>
            <a:endParaRPr lang="en-US" sz="3200" dirty="0"/>
          </a:p>
        </p:txBody>
      </p:sp>
      <p:sp>
        <p:nvSpPr>
          <p:cNvPr id="5" name="changes-shape-4"/>
          <p:cNvSpPr/>
          <p:nvPr/>
        </p:nvSpPr>
        <p:spPr>
          <a:xfrm>
            <a:off x="762000" y="3594100"/>
            <a:ext cx="147320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6" name="changes-text-5"/>
          <p:cNvSpPr/>
          <p:nvPr/>
        </p:nvSpPr>
        <p:spPr>
          <a:xfrm>
            <a:off x="762000" y="2844800"/>
            <a:ext cx="4699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JUL 2026</a:t>
            </a:r>
            <a:endParaRPr lang="en-US" sz="3600" dirty="0"/>
          </a:p>
        </p:txBody>
      </p:sp>
      <p:sp>
        <p:nvSpPr>
          <p:cNvPr id="7" name="changes-text-6"/>
          <p:cNvSpPr/>
          <p:nvPr/>
        </p:nvSpPr>
        <p:spPr>
          <a:xfrm>
            <a:off x="5842000" y="2844800"/>
            <a:ext cx="4699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 NOV 2026</a:t>
            </a:r>
            <a:endParaRPr lang="en-US" sz="3600" dirty="0"/>
          </a:p>
        </p:txBody>
      </p:sp>
      <p:sp>
        <p:nvSpPr>
          <p:cNvPr id="8" name="changes-text-7"/>
          <p:cNvSpPr/>
          <p:nvPr/>
        </p:nvSpPr>
        <p:spPr>
          <a:xfrm>
            <a:off x="10922000" y="2844800"/>
            <a:ext cx="457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 DEC 2026</a:t>
            </a:r>
            <a:endParaRPr lang="en-US" sz="3600" dirty="0"/>
          </a:p>
        </p:txBody>
      </p:sp>
      <p:sp>
        <p:nvSpPr>
          <p:cNvPr id="9" name="changes-text-8"/>
          <p:cNvSpPr/>
          <p:nvPr/>
        </p:nvSpPr>
        <p:spPr>
          <a:xfrm>
            <a:off x="762000" y="4089400"/>
            <a:ext cx="4445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8A663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已经生效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消费信贷监管转交FMA。</a:t>
            </a:r>
            <a:endParaRPr lang="en-US" sz="1800" dirty="0"/>
          </a:p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旧提供者须符合过渡条件，新进入者通常须申请。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DIA统一AML/CFT监督。</a:t>
            </a:r>
            <a:endParaRPr lang="en-US" sz="1800" dirty="0"/>
          </a:p>
        </p:txBody>
      </p:sp>
      <p:sp>
        <p:nvSpPr>
          <p:cNvPr id="10" name="changes-text-9"/>
          <p:cNvSpPr/>
          <p:nvPr/>
        </p:nvSpPr>
        <p:spPr>
          <a:xfrm>
            <a:off x="5842000" y="4089400"/>
            <a:ext cx="4445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8A663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本演示核查日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消费信贷标准条件改革仍属咨询，不是已经生效的许可条件。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现行法及个别条件继续适用。</a:t>
            </a:r>
            <a:endParaRPr lang="en-US" sz="1800" dirty="0"/>
          </a:p>
        </p:txBody>
      </p:sp>
      <p:sp>
        <p:nvSpPr>
          <p:cNvPr id="11" name="changes-text-10"/>
          <p:cNvSpPr/>
          <p:nvPr/>
        </p:nvSpPr>
        <p:spPr>
          <a:xfrm>
            <a:off x="10922000" y="4089400"/>
            <a:ext cx="4445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b="1" dirty="0">
                <a:solidFill>
                  <a:srgbClr val="8A6634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核查日尚属未来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还款豁免安排、延长保修取消权等指定条款另行生效。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不能把全部修法都写成7月已实施。</a:t>
            </a:r>
            <a:endParaRPr lang="en-US" sz="1800" dirty="0"/>
          </a:p>
        </p:txBody>
      </p:sp>
      <p:sp>
        <p:nvSpPr>
          <p:cNvPr id="12" name="changes-text-11"/>
          <p:cNvSpPr/>
          <p:nvPr/>
        </p:nvSpPr>
        <p:spPr>
          <a:xfrm>
            <a:off x="762000" y="7035800"/>
            <a:ext cx="14732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过渡资格 ≠ 新申请人的通行证；旧Commerce Commission认证不能直接当作当前通用牌照。</a:t>
            </a:r>
            <a:endParaRPr lang="en-US" sz="1800" dirty="0"/>
          </a:p>
        </p:txBody>
      </p:sp>
      <p:sp>
        <p:nvSpPr>
          <p:cNvPr id="13" name="changes-text-12"/>
          <p:cNvSpPr/>
          <p:nvPr/>
        </p:nvSpPr>
        <p:spPr>
          <a:xfrm>
            <a:off x="762000" y="76835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2026消费信贷修法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FMA标准条件咨询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</a:t>
            </a:r>
            <a:endParaRPr lang="en-US" sz="1400" dirty="0"/>
          </a:p>
        </p:txBody>
      </p:sp>
      <p:sp>
        <p:nvSpPr>
          <p:cNvPr id="14" name="changes-shape-13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5" name="changes-text-14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6" name="changes-text-15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diness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readiness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APPLICATION READINESS</a:t>
            </a:r>
            <a:endParaRPr lang="en-US" sz="1400" dirty="0"/>
          </a:p>
        </p:txBody>
      </p:sp>
      <p:sp>
        <p:nvSpPr>
          <p:cNvPr id="4" name="readiness-text-3"/>
          <p:cNvSpPr/>
          <p:nvPr/>
        </p:nvSpPr>
        <p:spPr>
          <a:xfrm>
            <a:off x="762000" y="1511300"/>
            <a:ext cx="14732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从零申请，先准备九类材料与经营能力。</a:t>
            </a:r>
            <a:endParaRPr lang="en-US" sz="3200" dirty="0"/>
          </a:p>
        </p:txBody>
      </p:sp>
      <p:sp>
        <p:nvSpPr>
          <p:cNvPr id="5" name="readiness-shape-4"/>
          <p:cNvSpPr/>
          <p:nvPr/>
        </p:nvSpPr>
        <p:spPr>
          <a:xfrm>
            <a:off x="762000" y="302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6" name="readiness-text-5"/>
          <p:cNvSpPr/>
          <p:nvPr/>
        </p:nvSpPr>
        <p:spPr>
          <a:xfrm>
            <a:off x="762000" y="33274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/ 业务与资金流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产品权利、服务功能、签约及收款主体。</a:t>
            </a:r>
            <a:endParaRPr lang="en-US" sz="1800" dirty="0"/>
          </a:p>
        </p:txBody>
      </p:sp>
      <p:sp>
        <p:nvSpPr>
          <p:cNvPr id="7" name="readiness-text-6"/>
          <p:cNvSpPr/>
          <p:nvPr/>
        </p:nvSpPr>
        <p:spPr>
          <a:xfrm>
            <a:off x="5842000" y="33274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/ 客户与地域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零售、批发与新西兰经营联系。</a:t>
            </a:r>
            <a:endParaRPr lang="en-US" sz="1800" dirty="0"/>
          </a:p>
        </p:txBody>
      </p:sp>
      <p:sp>
        <p:nvSpPr>
          <p:cNvPr id="8" name="readiness-text-7"/>
          <p:cNvSpPr/>
          <p:nvPr/>
        </p:nvSpPr>
        <p:spPr>
          <a:xfrm>
            <a:off x="10922000" y="33274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/ 股权与控制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申请实体、UBO与集团控制链。</a:t>
            </a:r>
            <a:endParaRPr lang="en-US" sz="1800" dirty="0"/>
          </a:p>
        </p:txBody>
      </p:sp>
      <p:sp>
        <p:nvSpPr>
          <p:cNvPr id="9" name="readiness-text-8"/>
          <p:cNvSpPr/>
          <p:nvPr/>
        </p:nvSpPr>
        <p:spPr>
          <a:xfrm>
            <a:off x="762000" y="47498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/ 人员与治理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董事、高管、顾问及合规职责。</a:t>
            </a:r>
            <a:endParaRPr lang="en-US" sz="1800" dirty="0"/>
          </a:p>
        </p:txBody>
      </p:sp>
      <p:sp>
        <p:nvSpPr>
          <p:cNvPr id="10" name="readiness-text-9"/>
          <p:cNvSpPr/>
          <p:nvPr/>
        </p:nvSpPr>
        <p:spPr>
          <a:xfrm>
            <a:off x="5842000" y="47498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/ 地址与运营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真实联系、场所与经营能力。</a:t>
            </a:r>
            <a:endParaRPr lang="en-US" sz="1800" dirty="0"/>
          </a:p>
        </p:txBody>
      </p:sp>
      <p:sp>
        <p:nvSpPr>
          <p:cNvPr id="11" name="readiness-text-10"/>
          <p:cNvSpPr/>
          <p:nvPr/>
        </p:nvSpPr>
        <p:spPr>
          <a:xfrm>
            <a:off x="10922000" y="47498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/ 资本与预算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财务资源、流动性和持续预算。</a:t>
            </a:r>
            <a:endParaRPr lang="en-US" sz="1800" dirty="0"/>
          </a:p>
        </p:txBody>
      </p:sp>
      <p:sp>
        <p:nvSpPr>
          <p:cNvPr id="12" name="readiness-text-11"/>
          <p:cNvSpPr/>
          <p:nvPr/>
        </p:nvSpPr>
        <p:spPr>
          <a:xfrm>
            <a:off x="762000" y="61722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/ 资产与系统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客户资金、外包与业务连续性。</a:t>
            </a:r>
            <a:endParaRPr lang="en-US" sz="1800" dirty="0"/>
          </a:p>
        </p:txBody>
      </p:sp>
      <p:sp>
        <p:nvSpPr>
          <p:cNvPr id="13" name="readiness-text-12"/>
          <p:cNvSpPr/>
          <p:nvPr/>
        </p:nvSpPr>
        <p:spPr>
          <a:xfrm>
            <a:off x="5842000" y="61722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/ 合规与客户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AML、DRS、披露、投诉及合同。</a:t>
            </a:r>
            <a:endParaRPr lang="en-US" sz="1800" dirty="0"/>
          </a:p>
        </p:txBody>
      </p:sp>
      <p:sp>
        <p:nvSpPr>
          <p:cNvPr id="14" name="readiness-text-13"/>
          <p:cNvSpPr/>
          <p:nvPr/>
        </p:nvSpPr>
        <p:spPr>
          <a:xfrm>
            <a:off x="10922000" y="6172200"/>
            <a:ext cx="4445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/ 申请与维护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证明、费用与持续报告安排。</a:t>
            </a:r>
            <a:endParaRPr lang="en-US" sz="1800" dirty="0"/>
          </a:p>
        </p:txBody>
      </p:sp>
      <p:sp>
        <p:nvSpPr>
          <p:cNvPr id="15" name="readiness-text-14"/>
          <p:cNvSpPr/>
          <p:nvPr/>
        </p:nvSpPr>
        <p:spPr>
          <a:xfrm>
            <a:off x="762000" y="7569200"/>
            <a:ext cx="1473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自测准备度不是获牌概率。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官方申请指南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FSPR实体登记</a:t>
            </a:r>
            <a:endParaRPr lang="en-US" sz="1400" dirty="0"/>
          </a:p>
        </p:txBody>
      </p:sp>
      <p:sp>
        <p:nvSpPr>
          <p:cNvPr id="16" name="readiness-shape-15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7" name="readiness-text-16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8" name="readiness-text-17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quisition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acquisition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ACQUISITION DUE DILIGENCE</a:t>
            </a:r>
            <a:endParaRPr lang="en-US" sz="1400" dirty="0"/>
          </a:p>
        </p:txBody>
      </p:sp>
      <p:sp>
        <p:nvSpPr>
          <p:cNvPr id="4" name="acquisition-text-3"/>
          <p:cNvSpPr/>
          <p:nvPr/>
        </p:nvSpPr>
        <p:spPr>
          <a:xfrm>
            <a:off x="762000" y="1511300"/>
            <a:ext cx="147320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收购尽调分三层，不能只验FSP号码。</a:t>
            </a:r>
            <a:endParaRPr lang="en-US" sz="3200" dirty="0"/>
          </a:p>
        </p:txBody>
      </p:sp>
      <p:sp>
        <p:nvSpPr>
          <p:cNvPr id="5" name="acquisition-shape-4"/>
          <p:cNvSpPr/>
          <p:nvPr/>
        </p:nvSpPr>
        <p:spPr>
          <a:xfrm>
            <a:off x="762000" y="31242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6" name="acquisition-text-5"/>
          <p:cNvSpPr/>
          <p:nvPr/>
        </p:nvSpPr>
        <p:spPr>
          <a:xfrm>
            <a:off x="762000" y="3467100"/>
            <a:ext cx="444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/ FSPR</a:t>
            </a:r>
            <a:endParaRPr lang="en-US" sz="3600" dirty="0"/>
          </a:p>
        </p:txBody>
      </p:sp>
      <p:sp>
        <p:nvSpPr>
          <p:cNvPr id="7" name="acquisition-text-6"/>
          <p:cNvSpPr/>
          <p:nvPr/>
        </p:nvSpPr>
        <p:spPr>
          <a:xfrm>
            <a:off x="762000" y="4445000"/>
            <a:ext cx="44450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登记与真实经营</a:t>
            </a:r>
            <a:endParaRPr lang="en-US" sz="1800" dirty="0"/>
          </a:p>
          <a:p>
            <a:pPr algn="l" indent="0" marL="0">
              <a:lnSpc>
                <a:spcPts val="306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状态及申报服务、实际场所、新西兰联系、AML、DRS、征费、注销或异议。</a:t>
            </a:r>
            <a:endParaRPr lang="en-US" sz="1800" dirty="0"/>
          </a:p>
        </p:txBody>
      </p:sp>
      <p:sp>
        <p:nvSpPr>
          <p:cNvPr id="8" name="acquisition-text-7"/>
          <p:cNvSpPr/>
          <p:nvPr/>
        </p:nvSpPr>
        <p:spPr>
          <a:xfrm>
            <a:off x="5842000" y="3467100"/>
            <a:ext cx="444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 / FMA</a:t>
            </a:r>
            <a:endParaRPr lang="en-US" sz="3600" dirty="0"/>
          </a:p>
        </p:txBody>
      </p:sp>
      <p:sp>
        <p:nvSpPr>
          <p:cNvPr id="9" name="acquisition-text-8"/>
          <p:cNvSpPr/>
          <p:nvPr/>
        </p:nvSpPr>
        <p:spPr>
          <a:xfrm>
            <a:off x="5842000" y="4445000"/>
            <a:ext cx="44450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实质许可与条件</a:t>
            </a:r>
            <a:endParaRPr lang="en-US" sz="1800" dirty="0"/>
          </a:p>
          <a:p>
            <a:pPr algn="l" indent="0" marL="0">
              <a:lnSpc>
                <a:spcPts val="306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在A级上加查许可范围、关键人员、持续资源、违规投诉、客户资产及控制变更。</a:t>
            </a:r>
            <a:endParaRPr lang="en-US" sz="1800" dirty="0"/>
          </a:p>
        </p:txBody>
      </p:sp>
      <p:sp>
        <p:nvSpPr>
          <p:cNvPr id="10" name="acquisition-text-9"/>
          <p:cNvSpPr/>
          <p:nvPr/>
        </p:nvSpPr>
        <p:spPr>
          <a:xfrm>
            <a:off x="10922000" y="3467100"/>
            <a:ext cx="444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 / RBNZ</a:t>
            </a:r>
            <a:endParaRPr lang="en-US" sz="3600" dirty="0"/>
          </a:p>
        </p:txBody>
      </p:sp>
      <p:sp>
        <p:nvSpPr>
          <p:cNvPr id="11" name="acquisition-text-10"/>
          <p:cNvSpPr/>
          <p:nvPr/>
        </p:nvSpPr>
        <p:spPr>
          <a:xfrm>
            <a:off x="10922000" y="4445000"/>
            <a:ext cx="44450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审慎准入与股权</a:t>
            </a:r>
            <a:endParaRPr lang="en-US" sz="1800" dirty="0"/>
          </a:p>
          <a:p>
            <a:pPr algn="l" indent="0" marL="0">
              <a:lnSpc>
                <a:spcPts val="306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再查银行、保险或NBDT资格，资本、偿付能力、适格股东和控制权要求。</a:t>
            </a:r>
            <a:endParaRPr lang="en-US" sz="1800" dirty="0"/>
          </a:p>
        </p:txBody>
      </p:sp>
      <p:sp>
        <p:nvSpPr>
          <p:cNvPr id="12" name="acquisition-text-11"/>
          <p:cNvSpPr/>
          <p:nvPr/>
        </p:nvSpPr>
        <p:spPr>
          <a:xfrm>
            <a:off x="762000" y="6908800"/>
            <a:ext cx="14732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三级均穿透财税、负债担保、诉讼、客户资产及银行权限。此处A/B/C表示尽调深度，不是公司信用评级。</a:t>
            </a:r>
            <a:endParaRPr lang="en-US" sz="1800" dirty="0"/>
          </a:p>
        </p:txBody>
      </p:sp>
      <p:sp>
        <p:nvSpPr>
          <p:cNvPr id="13" name="acquisition-text-12"/>
          <p:cNvSpPr/>
          <p:nvPr/>
        </p:nvSpPr>
        <p:spPr>
          <a:xfrm>
            <a:off x="762000" y="76835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FSPR登记册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FMA许可名录</a:t>
            </a: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RBNZ监管</a:t>
            </a:r>
            <a:endParaRPr lang="en-US" sz="1400" dirty="0"/>
          </a:p>
        </p:txBody>
      </p:sp>
      <p:sp>
        <p:nvSpPr>
          <p:cNvPr id="14" name="acquisition-shape-13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5" name="acquisition-text-14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6" name="acquisition-text-15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ansaction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transaction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TRANSACTION CONTROLS</a:t>
            </a:r>
            <a:endParaRPr lang="en-US" sz="1400" dirty="0"/>
          </a:p>
        </p:txBody>
      </p:sp>
      <p:sp>
        <p:nvSpPr>
          <p:cNvPr id="4" name="transaction-text-3"/>
          <p:cNvSpPr/>
          <p:nvPr/>
        </p:nvSpPr>
        <p:spPr>
          <a:xfrm>
            <a:off x="762000" y="1511300"/>
            <a:ext cx="1473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购买股份，不等于把牌照转给新法人。</a:t>
            </a:r>
            <a:endParaRPr lang="en-US" sz="3200" dirty="0"/>
          </a:p>
        </p:txBody>
      </p:sp>
      <p:sp>
        <p:nvSpPr>
          <p:cNvPr id="5" name="transaction-text-4"/>
          <p:cNvSpPr/>
          <p:nvPr/>
        </p:nvSpPr>
        <p:spPr>
          <a:xfrm>
            <a:off x="762000" y="2819400"/>
            <a:ext cx="14732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FSP Act第10条：登记不可转让。股权交割可以保留同一法人，资产转往新法人则不能沿用原号码。</a:t>
            </a:r>
            <a:endParaRPr lang="en-US" sz="2200" dirty="0"/>
          </a:p>
        </p:txBody>
      </p:sp>
      <p:sp>
        <p:nvSpPr>
          <p:cNvPr id="6" name="transaction-shape-5"/>
          <p:cNvSpPr/>
          <p:nvPr/>
        </p:nvSpPr>
        <p:spPr>
          <a:xfrm>
            <a:off x="762000" y="4406900"/>
            <a:ext cx="147320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7" name="transaction-text-6"/>
          <p:cNvSpPr/>
          <p:nvPr/>
        </p:nvSpPr>
        <p:spPr>
          <a:xfrm>
            <a:off x="762000" y="3848100"/>
            <a:ext cx="2286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意向 / NDA</a:t>
            </a:r>
            <a:endParaRPr lang="en-US" sz="2200" dirty="0"/>
          </a:p>
        </p:txBody>
      </p:sp>
      <p:sp>
        <p:nvSpPr>
          <p:cNvPr id="8" name="transaction-text-7"/>
          <p:cNvSpPr/>
          <p:nvPr/>
        </p:nvSpPr>
        <p:spPr>
          <a:xfrm>
            <a:off x="3302000" y="3848100"/>
            <a:ext cx="2159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尽调</a:t>
            </a:r>
            <a:endParaRPr lang="en-US" sz="2200" dirty="0"/>
          </a:p>
        </p:txBody>
      </p:sp>
      <p:sp>
        <p:nvSpPr>
          <p:cNvPr id="9" name="transaction-text-8"/>
          <p:cNvSpPr/>
          <p:nvPr/>
        </p:nvSpPr>
        <p:spPr>
          <a:xfrm>
            <a:off x="5842000" y="3848100"/>
            <a:ext cx="2159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SPA</a:t>
            </a:r>
            <a:endParaRPr lang="en-US" sz="2200" dirty="0"/>
          </a:p>
        </p:txBody>
      </p:sp>
      <p:sp>
        <p:nvSpPr>
          <p:cNvPr id="10" name="transaction-text-9"/>
          <p:cNvSpPr/>
          <p:nvPr/>
        </p:nvSpPr>
        <p:spPr>
          <a:xfrm>
            <a:off x="8382000" y="3848100"/>
            <a:ext cx="2159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先决条件</a:t>
            </a:r>
            <a:endParaRPr lang="en-US" sz="2200" dirty="0"/>
          </a:p>
        </p:txBody>
      </p:sp>
      <p:sp>
        <p:nvSpPr>
          <p:cNvPr id="11" name="transaction-text-10"/>
          <p:cNvSpPr/>
          <p:nvPr/>
        </p:nvSpPr>
        <p:spPr>
          <a:xfrm>
            <a:off x="10922000" y="3848100"/>
            <a:ext cx="2159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股权交割</a:t>
            </a:r>
            <a:endParaRPr lang="en-US" sz="2200" dirty="0"/>
          </a:p>
        </p:txBody>
      </p:sp>
      <p:sp>
        <p:nvSpPr>
          <p:cNvPr id="12" name="transaction-text-11"/>
          <p:cNvSpPr/>
          <p:nvPr/>
        </p:nvSpPr>
        <p:spPr>
          <a:xfrm>
            <a:off x="13462000" y="3848100"/>
            <a:ext cx="2032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运营交接</a:t>
            </a:r>
            <a:endParaRPr lang="en-US" sz="2200" dirty="0"/>
          </a:p>
        </p:txBody>
      </p:sp>
      <p:sp>
        <p:nvSpPr>
          <p:cNvPr id="13" name="transaction-text-12"/>
          <p:cNvSpPr/>
          <p:nvPr/>
        </p:nvSpPr>
        <p:spPr>
          <a:xfrm>
            <a:off x="762000" y="4775200"/>
            <a:ext cx="20955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核实卖方权限与标的法人，先保密后开放资料。</a:t>
            </a:r>
            <a:endParaRPr lang="en-US" sz="1800" dirty="0"/>
          </a:p>
        </p:txBody>
      </p:sp>
      <p:sp>
        <p:nvSpPr>
          <p:cNvPr id="14" name="transaction-text-13"/>
          <p:cNvSpPr/>
          <p:nvPr/>
        </p:nvSpPr>
        <p:spPr>
          <a:xfrm>
            <a:off x="3302000" y="4775200"/>
            <a:ext cx="20955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登记、许可、客户资产与历史责任交叉核验。</a:t>
            </a:r>
            <a:endParaRPr lang="en-US" sz="1800" dirty="0"/>
          </a:p>
        </p:txBody>
      </p:sp>
      <p:sp>
        <p:nvSpPr>
          <p:cNvPr id="15" name="transaction-text-14"/>
          <p:cNvSpPr/>
          <p:nvPr/>
        </p:nvSpPr>
        <p:spPr>
          <a:xfrm>
            <a:off x="5842000" y="4775200"/>
            <a:ext cx="20955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陈述保证、赔偿、风险分配及交易结构。</a:t>
            </a:r>
            <a:endParaRPr lang="en-US" sz="1800" dirty="0"/>
          </a:p>
        </p:txBody>
      </p:sp>
      <p:sp>
        <p:nvSpPr>
          <p:cNvPr id="16" name="transaction-text-15"/>
          <p:cNvSpPr/>
          <p:nvPr/>
        </p:nvSpPr>
        <p:spPr>
          <a:xfrm>
            <a:off x="8382000" y="4775200"/>
            <a:ext cx="20955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监管批准或通知、合同同意、银行KYC分别确认。</a:t>
            </a:r>
            <a:endParaRPr lang="en-US" sz="1800" dirty="0"/>
          </a:p>
        </p:txBody>
      </p:sp>
      <p:sp>
        <p:nvSpPr>
          <p:cNvPr id="17" name="transaction-text-16"/>
          <p:cNvSpPr/>
          <p:nvPr/>
        </p:nvSpPr>
        <p:spPr>
          <a:xfrm>
            <a:off x="10922000" y="4775200"/>
            <a:ext cx="20955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股份登记、付款及授权交接须符合协议条件。</a:t>
            </a:r>
            <a:endParaRPr lang="en-US" sz="1800" dirty="0"/>
          </a:p>
        </p:txBody>
      </p:sp>
      <p:sp>
        <p:nvSpPr>
          <p:cNvPr id="18" name="transaction-text-17"/>
          <p:cNvSpPr/>
          <p:nvPr/>
        </p:nvSpPr>
        <p:spPr>
          <a:xfrm>
            <a:off x="13462000" y="4775200"/>
            <a:ext cx="2032000" cy="18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监管变更、人员、账户、系统及后续维护。</a:t>
            </a:r>
            <a:endParaRPr lang="en-US" sz="1800" dirty="0"/>
          </a:p>
        </p:txBody>
      </p:sp>
      <p:sp>
        <p:nvSpPr>
          <p:cNvPr id="19" name="transaction-text-18"/>
          <p:cNvSpPr/>
          <p:nvPr/>
        </p:nvSpPr>
        <p:spPr>
          <a:xfrm>
            <a:off x="762000" y="6997700"/>
            <a:ext cx="1473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通知不等于审批。不能一概“先转股、后补手续”，应按具体许可及审慎制度安排交割条件。</a:t>
            </a:r>
            <a:endParaRPr lang="en-US" sz="1800" dirty="0"/>
          </a:p>
        </p:txBody>
      </p:sp>
      <p:sp>
        <p:nvSpPr>
          <p:cNvPr id="20" name="transaction-text-19"/>
          <p:cNvSpPr/>
          <p:nvPr/>
        </p:nvSpPr>
        <p:spPr>
          <a:xfrm>
            <a:off x="762000" y="7683500"/>
            <a:ext cx="1473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FSP Act第10条</a:t>
            </a: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FMC Regulations第191条</a:t>
            </a:r>
            <a:endParaRPr lang="en-US" sz="1400" dirty="0"/>
          </a:p>
        </p:txBody>
      </p:sp>
      <p:sp>
        <p:nvSpPr>
          <p:cNvPr id="21" name="transaction-shape-20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22" name="transaction-text-21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23" name="transaction-text-22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ources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533400"/>
            <a:ext cx="584200" cy="584200"/>
          </a:xfrm>
          <a:prstGeom prst="rect">
            <a:avLst/>
          </a:prstGeom>
        </p:spPr>
      </p:pic>
      <p:sp>
        <p:nvSpPr>
          <p:cNvPr id="3" name="sources-text-2"/>
          <p:cNvSpPr/>
          <p:nvPr/>
        </p:nvSpPr>
        <p:spPr>
          <a:xfrm>
            <a:off x="1562100" y="685800"/>
            <a:ext cx="1206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/ NEW ZEALAND · NEXT STEP</a:t>
            </a:r>
            <a:endParaRPr lang="en-US" sz="1400" dirty="0"/>
          </a:p>
        </p:txBody>
      </p:sp>
      <p:sp>
        <p:nvSpPr>
          <p:cNvPr id="4" name="sources-text-3"/>
          <p:cNvSpPr/>
          <p:nvPr/>
        </p:nvSpPr>
        <p:spPr>
          <a:xfrm>
            <a:off x="762000" y="1511300"/>
            <a:ext cx="14732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先查官方记录，再进入业务评估。</a:t>
            </a:r>
            <a:endParaRPr lang="en-US" sz="3200" dirty="0"/>
          </a:p>
        </p:txBody>
      </p:sp>
      <p:sp>
        <p:nvSpPr>
          <p:cNvPr id="5" name="sources-text-4"/>
          <p:cNvSpPr/>
          <p:nvPr/>
        </p:nvSpPr>
        <p:spPr>
          <a:xfrm>
            <a:off x="762000" y="3086100"/>
            <a:ext cx="8001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七个官方查询入口</a:t>
            </a:r>
            <a:endParaRPr lang="en-US" sz="2400" dirty="0"/>
          </a:p>
        </p:txBody>
      </p:sp>
      <p:sp>
        <p:nvSpPr>
          <p:cNvPr id="6" name="sources-text-5"/>
          <p:cNvSpPr/>
          <p:nvPr/>
        </p:nvSpPr>
        <p:spPr>
          <a:xfrm>
            <a:off x="762000" y="3937000"/>
            <a:ext cx="80010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01  FMA官网 / 监管与公告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02  FMA持牌机构查询 / 主体与许可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03  FMA金融科技指引 / 功能分析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  FSPR官方登记册 / 状态与服务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  FSPR登记准备 / 适用性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06  RBNZ官网 / 审慎制度</a:t>
            </a:r>
            <a:endParaRPr lang="en-US" sz="20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0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07  FSP Act / 分类及不可转让规则</a:t>
            </a:r>
            <a:endParaRPr lang="en-US" sz="2000" dirty="0"/>
          </a:p>
        </p:txBody>
      </p:sp>
      <p:sp>
        <p:nvSpPr>
          <p:cNvPr id="7" name="sources-shape-6"/>
          <p:cNvSpPr/>
          <p:nvPr/>
        </p:nvSpPr>
        <p:spPr>
          <a:xfrm>
            <a:off x="9385300" y="3086100"/>
            <a:ext cx="9144" cy="4191000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8" name="sources-text-7"/>
          <p:cNvSpPr/>
          <p:nvPr/>
        </p:nvSpPr>
        <p:spPr>
          <a:xfrm>
            <a:off x="10160000" y="3149600"/>
            <a:ext cx="5207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与唐生讨论下一步</a:t>
            </a:r>
            <a:endParaRPr lang="en-US" sz="2400" dirty="0"/>
          </a:p>
        </p:txBody>
      </p:sp>
      <p:sp>
        <p:nvSpPr>
          <p:cNvPr id="9" name="sources-text-8"/>
          <p:cNvSpPr/>
          <p:nvPr/>
        </p:nvSpPr>
        <p:spPr>
          <a:xfrm>
            <a:off x="10160000" y="4051300"/>
            <a:ext cx="5207000" cy="3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 / Drew）</a:t>
            </a:r>
            <a:endParaRPr lang="en-US" sz="1800" dirty="0"/>
          </a:p>
          <a:p>
            <a:pPr algn="l" indent="0" marL="0">
              <a:lnSpc>
                <a:spcPts val="2880"/>
              </a:lnSpc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Rengangyongsheng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(Hong Kong) Limited</a:t>
            </a:r>
            <a:endParaRPr lang="en-US" sz="1800" dirty="0"/>
          </a:p>
          <a:p>
            <a:pPr algn="l" indent="0" marL="0">
              <a:lnSpc>
                <a:spcPts val="2880"/>
              </a:lnSpc>
              <a:spcBef>
                <a:spcPts val="1400"/>
              </a:spcBef>
              <a:buNone/>
            </a:pP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Drew@sfc8.com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+852 3050 1899</a:t>
            </a:r>
            <a:endParaRPr lang="en-US" sz="1800" dirty="0"/>
          </a:p>
          <a:p>
            <a:pPr algn="l" indent="0" marL="0">
              <a:lnSpc>
                <a:spcPts val="2880"/>
              </a:lnSpc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先完成在线自测，带业务说明、资金流及股权图沟通。</a:t>
            </a:r>
            <a:endParaRPr lang="en-US" sz="1800" dirty="0"/>
          </a:p>
        </p:txBody>
      </p:sp>
      <p:sp>
        <p:nvSpPr>
          <p:cNvPr id="10" name="sources-text-9"/>
          <p:cNvSpPr/>
          <p:nvPr/>
        </p:nvSpPr>
        <p:spPr>
          <a:xfrm>
            <a:off x="762000" y="75057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本简报链接可点击。办理前复核现行法例、未合并修订、具体许可及豁免；不保证审批或交易结果。</a:t>
            </a:r>
            <a:endParaRPr lang="en-US" sz="1400" dirty="0"/>
          </a:p>
        </p:txBody>
      </p:sp>
      <p:sp>
        <p:nvSpPr>
          <p:cNvPr id="11" name="sources-shape-10"/>
          <p:cNvSpPr/>
          <p:nvPr/>
        </p:nvSpPr>
        <p:spPr>
          <a:xfrm>
            <a:off x="762000" y="8102600"/>
            <a:ext cx="14732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2" name="sources-text-11"/>
          <p:cNvSpPr/>
          <p:nvPr/>
        </p:nvSpPr>
        <p:spPr>
          <a:xfrm>
            <a:off x="762000" y="8267700"/>
            <a:ext cx="14097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· 唐上永（唐生） · 2026.11.06 · 一般参考，非个别法律意见</a:t>
            </a:r>
            <a:endParaRPr lang="en-US" sz="1400" dirty="0"/>
          </a:p>
        </p:txBody>
      </p:sp>
      <p:sp>
        <p:nvSpPr>
          <p:cNvPr id="13" name="sources-text-12"/>
          <p:cNvSpPr/>
          <p:nvPr/>
        </p:nvSpPr>
        <p:spPr>
          <a:xfrm>
            <a:off x="14859000" y="8267700"/>
            <a:ext cx="63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新西兰FMA与FSPR分类及收购要点｜仁港永胜</dc:title>
  <dc:subject>新西兰FMA与FSPR分类及收购要点｜仁港永胜</dc:subject>
  <dc:creator>Manus</dc:creator>
  <cp:lastModifiedBy>Manus</cp:lastModifiedBy>
  <cp:revision>1</cp:revision>
  <dcterms:created xsi:type="dcterms:W3CDTF">2026-11-06T03:26:51Z</dcterms:created>
  <dcterms:modified xsi:type="dcterms:W3CDTF">2026-11-06T03:26:51Z</dcterms:modified>
</cp:coreProperties>
</file>